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2" r:id="rId2"/>
    <p:sldId id="265" r:id="rId3"/>
    <p:sldId id="263" r:id="rId4"/>
    <p:sldId id="262" r:id="rId5"/>
    <p:sldId id="294" r:id="rId6"/>
    <p:sldId id="266" r:id="rId7"/>
    <p:sldId id="274" r:id="rId8"/>
    <p:sldId id="275" r:id="rId9"/>
    <p:sldId id="276" r:id="rId10"/>
    <p:sldId id="280" r:id="rId11"/>
    <p:sldId id="299" r:id="rId12"/>
    <p:sldId id="277" r:id="rId13"/>
    <p:sldId id="301" r:id="rId14"/>
    <p:sldId id="291" r:id="rId15"/>
    <p:sldId id="295" r:id="rId16"/>
    <p:sldId id="300" r:id="rId17"/>
    <p:sldId id="278" r:id="rId18"/>
    <p:sldId id="302" r:id="rId19"/>
    <p:sldId id="303" r:id="rId20"/>
    <p:sldId id="288" r:id="rId21"/>
    <p:sldId id="306" r:id="rId22"/>
    <p:sldId id="283" r:id="rId23"/>
    <p:sldId id="305" r:id="rId24"/>
    <p:sldId id="29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681"/>
    <a:srgbClr val="70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77738" autoAdjust="0"/>
  </p:normalViewPr>
  <p:slideViewPr>
    <p:cSldViewPr snapToGrid="0">
      <p:cViewPr varScale="1">
        <p:scale>
          <a:sx n="68" d="100"/>
          <a:sy n="68" d="100"/>
        </p:scale>
        <p:origin x="-161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06F24-78BD-4E26-8BAC-2DEA32EE7F1A}" type="doc">
      <dgm:prSet loTypeId="urn:microsoft.com/office/officeart/2008/layout/AlternatingHexagons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81C8DAB-7FE5-4813-B2C2-3E4E448F0177}">
      <dgm:prSet phldrT="[Text]"/>
      <dgm:spPr/>
      <dgm:t>
        <a:bodyPr/>
        <a:lstStyle/>
        <a:p>
          <a:r>
            <a:rPr lang="en-US" b="1" dirty="0" smtClean="0"/>
            <a:t>4</a:t>
          </a:r>
          <a:endParaRPr lang="en-US" b="1" dirty="0"/>
        </a:p>
      </dgm:t>
    </dgm:pt>
    <dgm:pt modelId="{B1BC93ED-4339-401E-B6B5-51B2B5BC37E0}" type="parTrans" cxnId="{E4B14688-370E-4324-A760-543B70F5E646}">
      <dgm:prSet/>
      <dgm:spPr/>
      <dgm:t>
        <a:bodyPr/>
        <a:lstStyle/>
        <a:p>
          <a:endParaRPr lang="en-US"/>
        </a:p>
      </dgm:t>
    </dgm:pt>
    <dgm:pt modelId="{206EAC4B-1F02-4024-8A39-8F29171B542B}" type="sibTrans" cxnId="{E4B14688-370E-4324-A760-543B70F5E646}">
      <dgm:prSet/>
      <dgm:spPr/>
      <dgm:t>
        <a:bodyPr/>
        <a:lstStyle/>
        <a:p>
          <a:endParaRPr lang="en-US"/>
        </a:p>
      </dgm:t>
    </dgm:pt>
    <dgm:pt modelId="{49DD06B9-E22F-4795-A21A-D9546AE5296B}">
      <dgm:prSet phldrT="[Text]"/>
      <dgm:spPr/>
      <dgm:t>
        <a:bodyPr/>
        <a:lstStyle/>
        <a:p>
          <a:r>
            <a:rPr lang="en-US" b="1" dirty="0" smtClean="0"/>
            <a:t>MONTHS</a:t>
          </a:r>
          <a:endParaRPr lang="en-US" b="1" dirty="0"/>
        </a:p>
      </dgm:t>
    </dgm:pt>
    <dgm:pt modelId="{D1F2C263-D7B5-4217-B0A4-1095EAC87C17}" type="parTrans" cxnId="{CA5AB417-60D5-405D-9567-171208D1E9A0}">
      <dgm:prSet/>
      <dgm:spPr/>
      <dgm:t>
        <a:bodyPr/>
        <a:lstStyle/>
        <a:p>
          <a:endParaRPr lang="en-US"/>
        </a:p>
      </dgm:t>
    </dgm:pt>
    <dgm:pt modelId="{6ED313BC-B1F2-4BF5-8EB5-10B8A3E31666}" type="sibTrans" cxnId="{CA5AB417-60D5-405D-9567-171208D1E9A0}">
      <dgm:prSet/>
      <dgm:spPr/>
      <dgm:t>
        <a:bodyPr/>
        <a:lstStyle/>
        <a:p>
          <a:endParaRPr lang="en-US"/>
        </a:p>
      </dgm:t>
    </dgm:pt>
    <dgm:pt modelId="{856087F5-658D-4A9C-9AA4-B8D17F8E5E5E}">
      <dgm:prSet phldrT="[Text]"/>
      <dgm:spPr/>
      <dgm:t>
        <a:bodyPr/>
        <a:lstStyle/>
        <a:p>
          <a:r>
            <a:rPr lang="en-US" b="1" dirty="0" smtClean="0"/>
            <a:t>10</a:t>
          </a:r>
          <a:endParaRPr lang="en-US" b="1" dirty="0"/>
        </a:p>
      </dgm:t>
    </dgm:pt>
    <dgm:pt modelId="{2378AA7E-CA22-46A1-B903-602313CB2457}" type="parTrans" cxnId="{DAD70AC4-0A49-433D-B8C2-632FF3A7E43A}">
      <dgm:prSet/>
      <dgm:spPr/>
      <dgm:t>
        <a:bodyPr/>
        <a:lstStyle/>
        <a:p>
          <a:endParaRPr lang="en-US"/>
        </a:p>
      </dgm:t>
    </dgm:pt>
    <dgm:pt modelId="{04ABE99A-347F-4428-A3FE-EAE43189763C}" type="sibTrans" cxnId="{DAD70AC4-0A49-433D-B8C2-632FF3A7E43A}">
      <dgm:prSet/>
      <dgm:spPr/>
      <dgm:t>
        <a:bodyPr/>
        <a:lstStyle/>
        <a:p>
          <a:endParaRPr lang="en-US"/>
        </a:p>
      </dgm:t>
    </dgm:pt>
    <dgm:pt modelId="{862CCC3E-FBAC-4596-8231-F4D59F9DC430}">
      <dgm:prSet phldrT="[Text]"/>
      <dgm:spPr/>
      <dgm:t>
        <a:bodyPr/>
        <a:lstStyle/>
        <a:p>
          <a:r>
            <a:rPr lang="en-US" b="1" dirty="0" smtClean="0"/>
            <a:t>MENTOR MEETINGS</a:t>
          </a:r>
          <a:endParaRPr lang="en-US" b="1" dirty="0"/>
        </a:p>
      </dgm:t>
    </dgm:pt>
    <dgm:pt modelId="{A870ABFE-2E97-491E-BCD6-263F1CA0D2E0}" type="parTrans" cxnId="{51D2C93C-9450-42DA-A080-820E87E4A76E}">
      <dgm:prSet/>
      <dgm:spPr/>
      <dgm:t>
        <a:bodyPr/>
        <a:lstStyle/>
        <a:p>
          <a:endParaRPr lang="en-US"/>
        </a:p>
      </dgm:t>
    </dgm:pt>
    <dgm:pt modelId="{98DA8B8D-4FFB-47A3-A623-80EBED36967F}" type="sibTrans" cxnId="{51D2C93C-9450-42DA-A080-820E87E4A76E}">
      <dgm:prSet/>
      <dgm:spPr/>
      <dgm:t>
        <a:bodyPr/>
        <a:lstStyle/>
        <a:p>
          <a:endParaRPr lang="en-US"/>
        </a:p>
      </dgm:t>
    </dgm:pt>
    <dgm:pt modelId="{3F600284-FDE1-4D6A-99A9-FFF1FE57BA3B}">
      <dgm:prSet phldrT="[Text]"/>
      <dgm:spPr/>
      <dgm:t>
        <a:bodyPr/>
        <a:lstStyle/>
        <a:p>
          <a:r>
            <a:rPr lang="en-US" b="1" dirty="0" smtClean="0"/>
            <a:t>16</a:t>
          </a:r>
          <a:endParaRPr lang="en-US" b="1" dirty="0"/>
        </a:p>
      </dgm:t>
    </dgm:pt>
    <dgm:pt modelId="{575197F5-2E60-4D31-93FD-F544C840CEE6}" type="parTrans" cxnId="{5BC7B93D-C73E-46E8-84B9-30D67CA0E759}">
      <dgm:prSet/>
      <dgm:spPr/>
      <dgm:t>
        <a:bodyPr/>
        <a:lstStyle/>
        <a:p>
          <a:endParaRPr lang="en-US"/>
        </a:p>
      </dgm:t>
    </dgm:pt>
    <dgm:pt modelId="{8DD31A9A-BA5A-40F6-AE49-36CA8416229F}" type="sibTrans" cxnId="{5BC7B93D-C73E-46E8-84B9-30D67CA0E759}">
      <dgm:prSet/>
      <dgm:spPr/>
      <dgm:t>
        <a:bodyPr/>
        <a:lstStyle/>
        <a:p>
          <a:endParaRPr lang="en-US"/>
        </a:p>
      </dgm:t>
    </dgm:pt>
    <dgm:pt modelId="{8C2DFD03-06CD-472B-BFBC-86F3EAA1D6D4}">
      <dgm:prSet phldrT="[Text]"/>
      <dgm:spPr/>
      <dgm:t>
        <a:bodyPr/>
        <a:lstStyle/>
        <a:p>
          <a:r>
            <a:rPr lang="en-US" b="1" dirty="0" smtClean="0"/>
            <a:t>BI-WEEKLY MEMBER MEETINGS</a:t>
          </a:r>
          <a:endParaRPr lang="en-US" b="1" dirty="0"/>
        </a:p>
      </dgm:t>
    </dgm:pt>
    <dgm:pt modelId="{FA47B518-4E8A-4A7D-B943-B116E887C990}" type="parTrans" cxnId="{2F9C4C6F-377F-4653-A29B-55EEEB527DED}">
      <dgm:prSet/>
      <dgm:spPr/>
      <dgm:t>
        <a:bodyPr/>
        <a:lstStyle/>
        <a:p>
          <a:endParaRPr lang="en-US"/>
        </a:p>
      </dgm:t>
    </dgm:pt>
    <dgm:pt modelId="{AD6C3A5B-0AC7-4F10-BBCD-19F4F448989A}" type="sibTrans" cxnId="{2F9C4C6F-377F-4653-A29B-55EEEB527DED}">
      <dgm:prSet/>
      <dgm:spPr/>
      <dgm:t>
        <a:bodyPr/>
        <a:lstStyle/>
        <a:p>
          <a:endParaRPr lang="en-US"/>
        </a:p>
      </dgm:t>
    </dgm:pt>
    <dgm:pt modelId="{FAAF45B9-5609-4BCB-834B-E9B5B3C66131}">
      <dgm:prSet phldrT="[Text]"/>
      <dgm:spPr/>
      <dgm:t>
        <a:bodyPr/>
        <a:lstStyle/>
        <a:p>
          <a:r>
            <a:rPr lang="en-US" b="1" dirty="0" smtClean="0"/>
            <a:t>0</a:t>
          </a:r>
          <a:endParaRPr lang="en-US" b="1" dirty="0"/>
        </a:p>
      </dgm:t>
    </dgm:pt>
    <dgm:pt modelId="{2B5B2B80-B506-46C9-9066-4E8AB9A94996}" type="parTrans" cxnId="{AE6BD20E-4CE1-4CFF-9156-50DF427B4B02}">
      <dgm:prSet/>
      <dgm:spPr/>
      <dgm:t>
        <a:bodyPr/>
        <a:lstStyle/>
        <a:p>
          <a:endParaRPr lang="en-US"/>
        </a:p>
      </dgm:t>
    </dgm:pt>
    <dgm:pt modelId="{6527FE2B-B49A-4050-9D73-A65EE6F47522}" type="sibTrans" cxnId="{AE6BD20E-4CE1-4CFF-9156-50DF427B4B02}">
      <dgm:prSet/>
      <dgm:spPr/>
      <dgm:t>
        <a:bodyPr/>
        <a:lstStyle/>
        <a:p>
          <a:endParaRPr lang="en-US"/>
        </a:p>
      </dgm:t>
    </dgm:pt>
    <dgm:pt modelId="{5FEE6690-CA9F-43CC-AF03-6FB4F06F69BB}" type="pres">
      <dgm:prSet presAssocID="{C9106F24-78BD-4E26-8BAC-2DEA32EE7F1A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953CDDB4-8ADD-446F-A425-C6660A6E2F0B}" type="pres">
      <dgm:prSet presAssocID="{A81C8DAB-7FE5-4813-B2C2-3E4E448F0177}" presName="composite" presStyleCnt="0"/>
      <dgm:spPr/>
      <dgm:t>
        <a:bodyPr/>
        <a:lstStyle/>
        <a:p>
          <a:endParaRPr lang="en-IN"/>
        </a:p>
      </dgm:t>
    </dgm:pt>
    <dgm:pt modelId="{1B32F90B-905E-42C5-9B35-359545FC73F0}" type="pres">
      <dgm:prSet presAssocID="{A81C8DAB-7FE5-4813-B2C2-3E4E448F0177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8C5DEA-BF15-4174-9318-79DB08C7E912}" type="pres">
      <dgm:prSet presAssocID="{A81C8DAB-7FE5-4813-B2C2-3E4E448F0177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7A9F4-CA20-4146-B7C4-396BF8FBE823}" type="pres">
      <dgm:prSet presAssocID="{A81C8DAB-7FE5-4813-B2C2-3E4E448F0177}" presName="BalanceSpacing" presStyleCnt="0"/>
      <dgm:spPr/>
      <dgm:t>
        <a:bodyPr/>
        <a:lstStyle/>
        <a:p>
          <a:endParaRPr lang="en-IN"/>
        </a:p>
      </dgm:t>
    </dgm:pt>
    <dgm:pt modelId="{06B131AD-FDAC-4320-827B-EF8CD120D57B}" type="pres">
      <dgm:prSet presAssocID="{A81C8DAB-7FE5-4813-B2C2-3E4E448F0177}" presName="BalanceSpacing1" presStyleCnt="0"/>
      <dgm:spPr/>
      <dgm:t>
        <a:bodyPr/>
        <a:lstStyle/>
        <a:p>
          <a:endParaRPr lang="en-IN"/>
        </a:p>
      </dgm:t>
    </dgm:pt>
    <dgm:pt modelId="{BEA0E407-B33F-46B1-895A-797C4D799E40}" type="pres">
      <dgm:prSet presAssocID="{206EAC4B-1F02-4024-8A39-8F29171B542B}" presName="Accent1Text" presStyleLbl="node1" presStyleIdx="1" presStyleCnt="8"/>
      <dgm:spPr/>
      <dgm:t>
        <a:bodyPr/>
        <a:lstStyle/>
        <a:p>
          <a:endParaRPr lang="en-IN"/>
        </a:p>
      </dgm:t>
    </dgm:pt>
    <dgm:pt modelId="{E79A90F9-E270-4B5C-8AEF-76E9E38200C1}" type="pres">
      <dgm:prSet presAssocID="{206EAC4B-1F02-4024-8A39-8F29171B542B}" presName="spaceBetweenRectangles" presStyleCnt="0"/>
      <dgm:spPr/>
      <dgm:t>
        <a:bodyPr/>
        <a:lstStyle/>
        <a:p>
          <a:endParaRPr lang="en-IN"/>
        </a:p>
      </dgm:t>
    </dgm:pt>
    <dgm:pt modelId="{A28B96D2-6B6A-4C56-94E3-61A87A05923D}" type="pres">
      <dgm:prSet presAssocID="{856087F5-658D-4A9C-9AA4-B8D17F8E5E5E}" presName="composite" presStyleCnt="0"/>
      <dgm:spPr/>
      <dgm:t>
        <a:bodyPr/>
        <a:lstStyle/>
        <a:p>
          <a:endParaRPr lang="en-IN"/>
        </a:p>
      </dgm:t>
    </dgm:pt>
    <dgm:pt modelId="{B28E434F-7B98-43A1-A683-A453A429ADFC}" type="pres">
      <dgm:prSet presAssocID="{856087F5-658D-4A9C-9AA4-B8D17F8E5E5E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5696967-1396-431C-8DC6-1124FC506ABE}" type="pres">
      <dgm:prSet presAssocID="{856087F5-658D-4A9C-9AA4-B8D17F8E5E5E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186756-533C-48D7-A79F-5EC8DD2F2FAC}" type="pres">
      <dgm:prSet presAssocID="{856087F5-658D-4A9C-9AA4-B8D17F8E5E5E}" presName="BalanceSpacing" presStyleCnt="0"/>
      <dgm:spPr/>
      <dgm:t>
        <a:bodyPr/>
        <a:lstStyle/>
        <a:p>
          <a:endParaRPr lang="en-IN"/>
        </a:p>
      </dgm:t>
    </dgm:pt>
    <dgm:pt modelId="{DF5A3142-E778-41FD-82AF-608DA9324705}" type="pres">
      <dgm:prSet presAssocID="{856087F5-658D-4A9C-9AA4-B8D17F8E5E5E}" presName="BalanceSpacing1" presStyleCnt="0"/>
      <dgm:spPr/>
      <dgm:t>
        <a:bodyPr/>
        <a:lstStyle/>
        <a:p>
          <a:endParaRPr lang="en-IN"/>
        </a:p>
      </dgm:t>
    </dgm:pt>
    <dgm:pt modelId="{68906F30-E6BD-470F-AD25-C4DABAF7D43D}" type="pres">
      <dgm:prSet presAssocID="{04ABE99A-347F-4428-A3FE-EAE43189763C}" presName="Accent1Text" presStyleLbl="node1" presStyleIdx="3" presStyleCnt="8"/>
      <dgm:spPr/>
      <dgm:t>
        <a:bodyPr/>
        <a:lstStyle/>
        <a:p>
          <a:endParaRPr lang="en-IN"/>
        </a:p>
      </dgm:t>
    </dgm:pt>
    <dgm:pt modelId="{1C9C1E82-6839-4ABE-B8DF-E51BE3040650}" type="pres">
      <dgm:prSet presAssocID="{04ABE99A-347F-4428-A3FE-EAE43189763C}" presName="spaceBetweenRectangles" presStyleCnt="0"/>
      <dgm:spPr/>
      <dgm:t>
        <a:bodyPr/>
        <a:lstStyle/>
        <a:p>
          <a:endParaRPr lang="en-IN"/>
        </a:p>
      </dgm:t>
    </dgm:pt>
    <dgm:pt modelId="{92B34FD3-DDF2-4609-828D-0430BC781195}" type="pres">
      <dgm:prSet presAssocID="{3F600284-FDE1-4D6A-99A9-FFF1FE57BA3B}" presName="composite" presStyleCnt="0"/>
      <dgm:spPr/>
      <dgm:t>
        <a:bodyPr/>
        <a:lstStyle/>
        <a:p>
          <a:endParaRPr lang="en-IN"/>
        </a:p>
      </dgm:t>
    </dgm:pt>
    <dgm:pt modelId="{98A610BE-5234-4EEC-8033-A3214F93A253}" type="pres">
      <dgm:prSet presAssocID="{3F600284-FDE1-4D6A-99A9-FFF1FE57BA3B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00B46B6-6E9C-4115-A304-DFC65E621ECB}" type="pres">
      <dgm:prSet presAssocID="{3F600284-FDE1-4D6A-99A9-FFF1FE57BA3B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15ED6C-302D-4931-A15C-389ED1DE1F5A}" type="pres">
      <dgm:prSet presAssocID="{3F600284-FDE1-4D6A-99A9-FFF1FE57BA3B}" presName="BalanceSpacing" presStyleCnt="0"/>
      <dgm:spPr/>
      <dgm:t>
        <a:bodyPr/>
        <a:lstStyle/>
        <a:p>
          <a:endParaRPr lang="en-IN"/>
        </a:p>
      </dgm:t>
    </dgm:pt>
    <dgm:pt modelId="{D408E3D9-C61E-48A0-82FE-48AB28026737}" type="pres">
      <dgm:prSet presAssocID="{3F600284-FDE1-4D6A-99A9-FFF1FE57BA3B}" presName="BalanceSpacing1" presStyleCnt="0"/>
      <dgm:spPr/>
      <dgm:t>
        <a:bodyPr/>
        <a:lstStyle/>
        <a:p>
          <a:endParaRPr lang="en-IN"/>
        </a:p>
      </dgm:t>
    </dgm:pt>
    <dgm:pt modelId="{221C43A1-B052-40C3-8E68-92CF6C041EE5}" type="pres">
      <dgm:prSet presAssocID="{8DD31A9A-BA5A-40F6-AE49-36CA8416229F}" presName="Accent1Text" presStyleLbl="node1" presStyleIdx="5" presStyleCnt="8"/>
      <dgm:spPr/>
      <dgm:t>
        <a:bodyPr/>
        <a:lstStyle/>
        <a:p>
          <a:endParaRPr lang="en-IN"/>
        </a:p>
      </dgm:t>
    </dgm:pt>
    <dgm:pt modelId="{DB518B12-FB5F-44DD-999D-4CF5C1D8FD1E}" type="pres">
      <dgm:prSet presAssocID="{8DD31A9A-BA5A-40F6-AE49-36CA8416229F}" presName="spaceBetweenRectangles" presStyleCnt="0"/>
      <dgm:spPr/>
      <dgm:t>
        <a:bodyPr/>
        <a:lstStyle/>
        <a:p>
          <a:endParaRPr lang="en-IN"/>
        </a:p>
      </dgm:t>
    </dgm:pt>
    <dgm:pt modelId="{213D3646-A238-4C53-BFE2-C610A73AE7E7}" type="pres">
      <dgm:prSet presAssocID="{FAAF45B9-5609-4BCB-834B-E9B5B3C66131}" presName="composite" presStyleCnt="0"/>
      <dgm:spPr/>
      <dgm:t>
        <a:bodyPr/>
        <a:lstStyle/>
        <a:p>
          <a:endParaRPr lang="en-IN"/>
        </a:p>
      </dgm:t>
    </dgm:pt>
    <dgm:pt modelId="{807D6F60-2ED0-4EA1-9938-E2BB04456F48}" type="pres">
      <dgm:prSet presAssocID="{FAAF45B9-5609-4BCB-834B-E9B5B3C66131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02C44DE-0667-40EB-AAF9-8AA0637D47C6}" type="pres">
      <dgm:prSet presAssocID="{FAAF45B9-5609-4BCB-834B-E9B5B3C66131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A18DE53-D96D-483C-897F-23A3C68188E6}" type="pres">
      <dgm:prSet presAssocID="{FAAF45B9-5609-4BCB-834B-E9B5B3C66131}" presName="BalanceSpacing" presStyleCnt="0"/>
      <dgm:spPr/>
      <dgm:t>
        <a:bodyPr/>
        <a:lstStyle/>
        <a:p>
          <a:endParaRPr lang="en-IN"/>
        </a:p>
      </dgm:t>
    </dgm:pt>
    <dgm:pt modelId="{0EBDD4F6-583A-459A-B30D-FE1E89C0D00A}" type="pres">
      <dgm:prSet presAssocID="{FAAF45B9-5609-4BCB-834B-E9B5B3C66131}" presName="BalanceSpacing1" presStyleCnt="0"/>
      <dgm:spPr/>
      <dgm:t>
        <a:bodyPr/>
        <a:lstStyle/>
        <a:p>
          <a:endParaRPr lang="en-IN"/>
        </a:p>
      </dgm:t>
    </dgm:pt>
    <dgm:pt modelId="{94216083-A306-4AF0-BCDA-519523942F2C}" type="pres">
      <dgm:prSet presAssocID="{6527FE2B-B49A-4050-9D73-A65EE6F47522}" presName="Accent1Text" presStyleLbl="node1" presStyleIdx="7" presStyleCnt="8"/>
      <dgm:spPr/>
      <dgm:t>
        <a:bodyPr/>
        <a:lstStyle/>
        <a:p>
          <a:endParaRPr lang="en-IN"/>
        </a:p>
      </dgm:t>
    </dgm:pt>
  </dgm:ptLst>
  <dgm:cxnLst>
    <dgm:cxn modelId="{AE6BD20E-4CE1-4CFF-9156-50DF427B4B02}" srcId="{C9106F24-78BD-4E26-8BAC-2DEA32EE7F1A}" destId="{FAAF45B9-5609-4BCB-834B-E9B5B3C66131}" srcOrd="3" destOrd="0" parTransId="{2B5B2B80-B506-46C9-9066-4E8AB9A94996}" sibTransId="{6527FE2B-B49A-4050-9D73-A65EE6F47522}"/>
    <dgm:cxn modelId="{E4B14688-370E-4324-A760-543B70F5E646}" srcId="{C9106F24-78BD-4E26-8BAC-2DEA32EE7F1A}" destId="{A81C8DAB-7FE5-4813-B2C2-3E4E448F0177}" srcOrd="0" destOrd="0" parTransId="{B1BC93ED-4339-401E-B6B5-51B2B5BC37E0}" sibTransId="{206EAC4B-1F02-4024-8A39-8F29171B542B}"/>
    <dgm:cxn modelId="{D286A350-296A-49B7-AEE3-050D6B8440A8}" type="presOf" srcId="{49DD06B9-E22F-4795-A21A-D9546AE5296B}" destId="{168C5DEA-BF15-4174-9318-79DB08C7E912}" srcOrd="0" destOrd="0" presId="urn:microsoft.com/office/officeart/2008/layout/AlternatingHexagons"/>
    <dgm:cxn modelId="{E539BCC4-1283-4A9A-B241-06117224A24B}" type="presOf" srcId="{8C2DFD03-06CD-472B-BFBC-86F3EAA1D6D4}" destId="{700B46B6-6E9C-4115-A304-DFC65E621ECB}" srcOrd="0" destOrd="0" presId="urn:microsoft.com/office/officeart/2008/layout/AlternatingHexagons"/>
    <dgm:cxn modelId="{CA5AB417-60D5-405D-9567-171208D1E9A0}" srcId="{A81C8DAB-7FE5-4813-B2C2-3E4E448F0177}" destId="{49DD06B9-E22F-4795-A21A-D9546AE5296B}" srcOrd="0" destOrd="0" parTransId="{D1F2C263-D7B5-4217-B0A4-1095EAC87C17}" sibTransId="{6ED313BC-B1F2-4BF5-8EB5-10B8A3E31666}"/>
    <dgm:cxn modelId="{D04CB333-C8F5-4108-9261-F6B56AC85C0B}" type="presOf" srcId="{862CCC3E-FBAC-4596-8231-F4D59F9DC430}" destId="{65696967-1396-431C-8DC6-1124FC506ABE}" srcOrd="0" destOrd="0" presId="urn:microsoft.com/office/officeart/2008/layout/AlternatingHexagons"/>
    <dgm:cxn modelId="{9BEEE7C3-9C1A-4844-AD91-F1F31182A7D7}" type="presOf" srcId="{3F600284-FDE1-4D6A-99A9-FFF1FE57BA3B}" destId="{98A610BE-5234-4EEC-8033-A3214F93A253}" srcOrd="0" destOrd="0" presId="urn:microsoft.com/office/officeart/2008/layout/AlternatingHexagons"/>
    <dgm:cxn modelId="{7CD89F75-4C03-4EDF-B4FB-387FA9226E2B}" type="presOf" srcId="{04ABE99A-347F-4428-A3FE-EAE43189763C}" destId="{68906F30-E6BD-470F-AD25-C4DABAF7D43D}" srcOrd="0" destOrd="0" presId="urn:microsoft.com/office/officeart/2008/layout/AlternatingHexagons"/>
    <dgm:cxn modelId="{29B911CC-8177-4BB7-ADF1-C036C1ED37C4}" type="presOf" srcId="{856087F5-658D-4A9C-9AA4-B8D17F8E5E5E}" destId="{B28E434F-7B98-43A1-A683-A453A429ADFC}" srcOrd="0" destOrd="0" presId="urn:microsoft.com/office/officeart/2008/layout/AlternatingHexagons"/>
    <dgm:cxn modelId="{2F9C4C6F-377F-4653-A29B-55EEEB527DED}" srcId="{3F600284-FDE1-4D6A-99A9-FFF1FE57BA3B}" destId="{8C2DFD03-06CD-472B-BFBC-86F3EAA1D6D4}" srcOrd="0" destOrd="0" parTransId="{FA47B518-4E8A-4A7D-B943-B116E887C990}" sibTransId="{AD6C3A5B-0AC7-4F10-BBCD-19F4F448989A}"/>
    <dgm:cxn modelId="{51D2C93C-9450-42DA-A080-820E87E4A76E}" srcId="{856087F5-658D-4A9C-9AA4-B8D17F8E5E5E}" destId="{862CCC3E-FBAC-4596-8231-F4D59F9DC430}" srcOrd="0" destOrd="0" parTransId="{A870ABFE-2E97-491E-BCD6-263F1CA0D2E0}" sibTransId="{98DA8B8D-4FFB-47A3-A623-80EBED36967F}"/>
    <dgm:cxn modelId="{735B2259-FBA6-4D1E-AD2E-4F8EDD1305D0}" type="presOf" srcId="{A81C8DAB-7FE5-4813-B2C2-3E4E448F0177}" destId="{1B32F90B-905E-42C5-9B35-359545FC73F0}" srcOrd="0" destOrd="0" presId="urn:microsoft.com/office/officeart/2008/layout/AlternatingHexagons"/>
    <dgm:cxn modelId="{5BC7B93D-C73E-46E8-84B9-30D67CA0E759}" srcId="{C9106F24-78BD-4E26-8BAC-2DEA32EE7F1A}" destId="{3F600284-FDE1-4D6A-99A9-FFF1FE57BA3B}" srcOrd="2" destOrd="0" parTransId="{575197F5-2E60-4D31-93FD-F544C840CEE6}" sibTransId="{8DD31A9A-BA5A-40F6-AE49-36CA8416229F}"/>
    <dgm:cxn modelId="{D3E62325-6CDA-4FD3-9E40-CECFFBFE68C2}" type="presOf" srcId="{FAAF45B9-5609-4BCB-834B-E9B5B3C66131}" destId="{807D6F60-2ED0-4EA1-9938-E2BB04456F48}" srcOrd="0" destOrd="0" presId="urn:microsoft.com/office/officeart/2008/layout/AlternatingHexagons"/>
    <dgm:cxn modelId="{FF669D4F-0004-43A0-A7DF-92EE5258D069}" type="presOf" srcId="{6527FE2B-B49A-4050-9D73-A65EE6F47522}" destId="{94216083-A306-4AF0-BCDA-519523942F2C}" srcOrd="0" destOrd="0" presId="urn:microsoft.com/office/officeart/2008/layout/AlternatingHexagons"/>
    <dgm:cxn modelId="{B9CB2EE9-A4BC-47D0-9EB4-A341206E247A}" type="presOf" srcId="{C9106F24-78BD-4E26-8BAC-2DEA32EE7F1A}" destId="{5FEE6690-CA9F-43CC-AF03-6FB4F06F69BB}" srcOrd="0" destOrd="0" presId="urn:microsoft.com/office/officeart/2008/layout/AlternatingHexagons"/>
    <dgm:cxn modelId="{44DD3927-A191-4CB4-A5DB-4B97E8189202}" type="presOf" srcId="{206EAC4B-1F02-4024-8A39-8F29171B542B}" destId="{BEA0E407-B33F-46B1-895A-797C4D799E40}" srcOrd="0" destOrd="0" presId="urn:microsoft.com/office/officeart/2008/layout/AlternatingHexagons"/>
    <dgm:cxn modelId="{7D9D6D10-A451-4C39-93B0-4476A6AA1310}" type="presOf" srcId="{8DD31A9A-BA5A-40F6-AE49-36CA8416229F}" destId="{221C43A1-B052-40C3-8E68-92CF6C041EE5}" srcOrd="0" destOrd="0" presId="urn:microsoft.com/office/officeart/2008/layout/AlternatingHexagons"/>
    <dgm:cxn modelId="{DAD70AC4-0A49-433D-B8C2-632FF3A7E43A}" srcId="{C9106F24-78BD-4E26-8BAC-2DEA32EE7F1A}" destId="{856087F5-658D-4A9C-9AA4-B8D17F8E5E5E}" srcOrd="1" destOrd="0" parTransId="{2378AA7E-CA22-46A1-B903-602313CB2457}" sibTransId="{04ABE99A-347F-4428-A3FE-EAE43189763C}"/>
    <dgm:cxn modelId="{05B1ED6D-4265-4B44-B7EA-C9455A359CCB}" type="presParOf" srcId="{5FEE6690-CA9F-43CC-AF03-6FB4F06F69BB}" destId="{953CDDB4-8ADD-446F-A425-C6660A6E2F0B}" srcOrd="0" destOrd="0" presId="urn:microsoft.com/office/officeart/2008/layout/AlternatingHexagons"/>
    <dgm:cxn modelId="{BD3E29E0-CD8A-4B5C-B1D9-D0BD95F50C43}" type="presParOf" srcId="{953CDDB4-8ADD-446F-A425-C6660A6E2F0B}" destId="{1B32F90B-905E-42C5-9B35-359545FC73F0}" srcOrd="0" destOrd="0" presId="urn:microsoft.com/office/officeart/2008/layout/AlternatingHexagons"/>
    <dgm:cxn modelId="{E1FC728D-14CB-4318-8BC1-CC145D9E3D86}" type="presParOf" srcId="{953CDDB4-8ADD-446F-A425-C6660A6E2F0B}" destId="{168C5DEA-BF15-4174-9318-79DB08C7E912}" srcOrd="1" destOrd="0" presId="urn:microsoft.com/office/officeart/2008/layout/AlternatingHexagons"/>
    <dgm:cxn modelId="{DD160032-6C9E-41CE-A322-1BE92A2D2073}" type="presParOf" srcId="{953CDDB4-8ADD-446F-A425-C6660A6E2F0B}" destId="{6EA7A9F4-CA20-4146-B7C4-396BF8FBE823}" srcOrd="2" destOrd="0" presId="urn:microsoft.com/office/officeart/2008/layout/AlternatingHexagons"/>
    <dgm:cxn modelId="{4D5F1C91-EADB-4A33-895D-6B54F0A47810}" type="presParOf" srcId="{953CDDB4-8ADD-446F-A425-C6660A6E2F0B}" destId="{06B131AD-FDAC-4320-827B-EF8CD120D57B}" srcOrd="3" destOrd="0" presId="urn:microsoft.com/office/officeart/2008/layout/AlternatingHexagons"/>
    <dgm:cxn modelId="{F341FD13-8363-46DF-8794-1390FEB31EEE}" type="presParOf" srcId="{953CDDB4-8ADD-446F-A425-C6660A6E2F0B}" destId="{BEA0E407-B33F-46B1-895A-797C4D799E40}" srcOrd="4" destOrd="0" presId="urn:microsoft.com/office/officeart/2008/layout/AlternatingHexagons"/>
    <dgm:cxn modelId="{DE0895EE-0A88-4F58-BD4E-821BEF185A95}" type="presParOf" srcId="{5FEE6690-CA9F-43CC-AF03-6FB4F06F69BB}" destId="{E79A90F9-E270-4B5C-8AEF-76E9E38200C1}" srcOrd="1" destOrd="0" presId="urn:microsoft.com/office/officeart/2008/layout/AlternatingHexagons"/>
    <dgm:cxn modelId="{D389155B-4E55-4E66-B8E9-6DAE8C70F349}" type="presParOf" srcId="{5FEE6690-CA9F-43CC-AF03-6FB4F06F69BB}" destId="{A28B96D2-6B6A-4C56-94E3-61A87A05923D}" srcOrd="2" destOrd="0" presId="urn:microsoft.com/office/officeart/2008/layout/AlternatingHexagons"/>
    <dgm:cxn modelId="{3A08B2A3-BC8F-4562-8317-45AE8828F70D}" type="presParOf" srcId="{A28B96D2-6B6A-4C56-94E3-61A87A05923D}" destId="{B28E434F-7B98-43A1-A683-A453A429ADFC}" srcOrd="0" destOrd="0" presId="urn:microsoft.com/office/officeart/2008/layout/AlternatingHexagons"/>
    <dgm:cxn modelId="{A61F7E2D-1DA7-4D07-B3EF-B4A33568CDF5}" type="presParOf" srcId="{A28B96D2-6B6A-4C56-94E3-61A87A05923D}" destId="{65696967-1396-431C-8DC6-1124FC506ABE}" srcOrd="1" destOrd="0" presId="urn:microsoft.com/office/officeart/2008/layout/AlternatingHexagons"/>
    <dgm:cxn modelId="{57AFD864-8DF8-43C6-AE96-A89FCCE496DB}" type="presParOf" srcId="{A28B96D2-6B6A-4C56-94E3-61A87A05923D}" destId="{F0186756-533C-48D7-A79F-5EC8DD2F2FAC}" srcOrd="2" destOrd="0" presId="urn:microsoft.com/office/officeart/2008/layout/AlternatingHexagons"/>
    <dgm:cxn modelId="{E3B83381-D4B3-4CF6-B0AA-362EEE494AC6}" type="presParOf" srcId="{A28B96D2-6B6A-4C56-94E3-61A87A05923D}" destId="{DF5A3142-E778-41FD-82AF-608DA9324705}" srcOrd="3" destOrd="0" presId="urn:microsoft.com/office/officeart/2008/layout/AlternatingHexagons"/>
    <dgm:cxn modelId="{FCBEFFBD-402F-46FA-87D4-715D32D184E9}" type="presParOf" srcId="{A28B96D2-6B6A-4C56-94E3-61A87A05923D}" destId="{68906F30-E6BD-470F-AD25-C4DABAF7D43D}" srcOrd="4" destOrd="0" presId="urn:microsoft.com/office/officeart/2008/layout/AlternatingHexagons"/>
    <dgm:cxn modelId="{50252947-6E9A-48C3-A4DD-7D0148A0A408}" type="presParOf" srcId="{5FEE6690-CA9F-43CC-AF03-6FB4F06F69BB}" destId="{1C9C1E82-6839-4ABE-B8DF-E51BE3040650}" srcOrd="3" destOrd="0" presId="urn:microsoft.com/office/officeart/2008/layout/AlternatingHexagons"/>
    <dgm:cxn modelId="{11E8D33D-70B2-443F-A10D-9A514836C721}" type="presParOf" srcId="{5FEE6690-CA9F-43CC-AF03-6FB4F06F69BB}" destId="{92B34FD3-DDF2-4609-828D-0430BC781195}" srcOrd="4" destOrd="0" presId="urn:microsoft.com/office/officeart/2008/layout/AlternatingHexagons"/>
    <dgm:cxn modelId="{FD78DFB6-E039-4155-84A5-F592C7D9177E}" type="presParOf" srcId="{92B34FD3-DDF2-4609-828D-0430BC781195}" destId="{98A610BE-5234-4EEC-8033-A3214F93A253}" srcOrd="0" destOrd="0" presId="urn:microsoft.com/office/officeart/2008/layout/AlternatingHexagons"/>
    <dgm:cxn modelId="{6B92E34A-61C4-43A4-8D6C-DEBE4E264979}" type="presParOf" srcId="{92B34FD3-DDF2-4609-828D-0430BC781195}" destId="{700B46B6-6E9C-4115-A304-DFC65E621ECB}" srcOrd="1" destOrd="0" presId="urn:microsoft.com/office/officeart/2008/layout/AlternatingHexagons"/>
    <dgm:cxn modelId="{1C8C7859-8C91-45F6-99D6-437B5C4E4E48}" type="presParOf" srcId="{92B34FD3-DDF2-4609-828D-0430BC781195}" destId="{D715ED6C-302D-4931-A15C-389ED1DE1F5A}" srcOrd="2" destOrd="0" presId="urn:microsoft.com/office/officeart/2008/layout/AlternatingHexagons"/>
    <dgm:cxn modelId="{27BB508E-3E24-4DAE-A3B5-B608B2453374}" type="presParOf" srcId="{92B34FD3-DDF2-4609-828D-0430BC781195}" destId="{D408E3D9-C61E-48A0-82FE-48AB28026737}" srcOrd="3" destOrd="0" presId="urn:microsoft.com/office/officeart/2008/layout/AlternatingHexagons"/>
    <dgm:cxn modelId="{6D377E54-4519-47AF-B5B8-6F127882D569}" type="presParOf" srcId="{92B34FD3-DDF2-4609-828D-0430BC781195}" destId="{221C43A1-B052-40C3-8E68-92CF6C041EE5}" srcOrd="4" destOrd="0" presId="urn:microsoft.com/office/officeart/2008/layout/AlternatingHexagons"/>
    <dgm:cxn modelId="{539D02A1-D5D0-45B0-8A33-69537DC98EA7}" type="presParOf" srcId="{5FEE6690-CA9F-43CC-AF03-6FB4F06F69BB}" destId="{DB518B12-FB5F-44DD-999D-4CF5C1D8FD1E}" srcOrd="5" destOrd="0" presId="urn:microsoft.com/office/officeart/2008/layout/AlternatingHexagons"/>
    <dgm:cxn modelId="{C95CF46C-FD3D-43CF-ADDD-17B6ABAD47C5}" type="presParOf" srcId="{5FEE6690-CA9F-43CC-AF03-6FB4F06F69BB}" destId="{213D3646-A238-4C53-BFE2-C610A73AE7E7}" srcOrd="6" destOrd="0" presId="urn:microsoft.com/office/officeart/2008/layout/AlternatingHexagons"/>
    <dgm:cxn modelId="{3BF3AD86-1A2F-4C67-B9A7-554C57FE8ADD}" type="presParOf" srcId="{213D3646-A238-4C53-BFE2-C610A73AE7E7}" destId="{807D6F60-2ED0-4EA1-9938-E2BB04456F48}" srcOrd="0" destOrd="0" presId="urn:microsoft.com/office/officeart/2008/layout/AlternatingHexagons"/>
    <dgm:cxn modelId="{9A656669-184F-4B21-81EC-00D6A5D684F3}" type="presParOf" srcId="{213D3646-A238-4C53-BFE2-C610A73AE7E7}" destId="{A02C44DE-0667-40EB-AAF9-8AA0637D47C6}" srcOrd="1" destOrd="0" presId="urn:microsoft.com/office/officeart/2008/layout/AlternatingHexagons"/>
    <dgm:cxn modelId="{9B11893A-6487-4BB5-8590-1B29D8DFBA77}" type="presParOf" srcId="{213D3646-A238-4C53-BFE2-C610A73AE7E7}" destId="{6A18DE53-D96D-483C-897F-23A3C68188E6}" srcOrd="2" destOrd="0" presId="urn:microsoft.com/office/officeart/2008/layout/AlternatingHexagons"/>
    <dgm:cxn modelId="{32BB8E78-1CF5-4E97-B34A-AA755FF1DEF8}" type="presParOf" srcId="{213D3646-A238-4C53-BFE2-C610A73AE7E7}" destId="{0EBDD4F6-583A-459A-B30D-FE1E89C0D00A}" srcOrd="3" destOrd="0" presId="urn:microsoft.com/office/officeart/2008/layout/AlternatingHexagons"/>
    <dgm:cxn modelId="{5E4C56E5-1D0B-415D-A40A-9A425E0E7C21}" type="presParOf" srcId="{213D3646-A238-4C53-BFE2-C610A73AE7E7}" destId="{94216083-A306-4AF0-BCDA-519523942F2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F90B-905E-42C5-9B35-359545FC73F0}">
      <dsp:nvSpPr>
        <dsp:cNvPr id="0" name=""/>
        <dsp:cNvSpPr/>
      </dsp:nvSpPr>
      <dsp:spPr>
        <a:xfrm rot="5400000">
          <a:off x="3640753" y="103023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4</a:t>
          </a:r>
          <a:endParaRPr lang="en-US" sz="4400" b="1" kern="1200" dirty="0"/>
        </a:p>
      </dsp:txBody>
      <dsp:txXfrm rot="-5400000">
        <a:off x="3946782" y="241614"/>
        <a:ext cx="913704" cy="1050233"/>
      </dsp:txXfrm>
    </dsp:sp>
    <dsp:sp modelId="{168C5DEA-BF15-4174-9318-79DB08C7E912}">
      <dsp:nvSpPr>
        <dsp:cNvPr id="0" name=""/>
        <dsp:cNvSpPr/>
      </dsp:nvSpPr>
      <dsp:spPr>
        <a:xfrm>
          <a:off x="5107622" y="309001"/>
          <a:ext cx="1702752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MONTHS</a:t>
          </a:r>
          <a:endParaRPr lang="en-US" sz="1800" b="1" kern="1200" dirty="0"/>
        </a:p>
      </dsp:txBody>
      <dsp:txXfrm>
        <a:off x="5107622" y="309001"/>
        <a:ext cx="1702752" cy="915458"/>
      </dsp:txXfrm>
    </dsp:sp>
    <dsp:sp modelId="{BEA0E407-B33F-46B1-895A-797C4D799E40}">
      <dsp:nvSpPr>
        <dsp:cNvPr id="0" name=""/>
        <dsp:cNvSpPr/>
      </dsp:nvSpPr>
      <dsp:spPr>
        <a:xfrm rot="5400000">
          <a:off x="2207145" y="103023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513174" y="241614"/>
        <a:ext cx="913704" cy="1050233"/>
      </dsp:txXfrm>
    </dsp:sp>
    <dsp:sp modelId="{B28E434F-7B98-43A1-A683-A453A429ADFC}">
      <dsp:nvSpPr>
        <dsp:cNvPr id="0" name=""/>
        <dsp:cNvSpPr/>
      </dsp:nvSpPr>
      <dsp:spPr>
        <a:xfrm rot="5400000">
          <a:off x="2921202" y="1398092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10</a:t>
          </a:r>
          <a:endParaRPr lang="en-US" sz="4400" b="1" kern="1200" dirty="0"/>
        </a:p>
      </dsp:txBody>
      <dsp:txXfrm rot="-5400000">
        <a:off x="3227231" y="1536683"/>
        <a:ext cx="913704" cy="1050233"/>
      </dsp:txXfrm>
    </dsp:sp>
    <dsp:sp modelId="{65696967-1396-431C-8DC6-1124FC506ABE}">
      <dsp:nvSpPr>
        <dsp:cNvPr id="0" name=""/>
        <dsp:cNvSpPr/>
      </dsp:nvSpPr>
      <dsp:spPr>
        <a:xfrm>
          <a:off x="1317625" y="1604070"/>
          <a:ext cx="1647825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MENTOR MEETINGS</a:t>
          </a:r>
          <a:endParaRPr lang="en-US" sz="1800" b="1" kern="1200" dirty="0"/>
        </a:p>
      </dsp:txBody>
      <dsp:txXfrm>
        <a:off x="1317625" y="1604070"/>
        <a:ext cx="1647825" cy="915458"/>
      </dsp:txXfrm>
    </dsp:sp>
    <dsp:sp modelId="{68906F30-E6BD-470F-AD25-C4DABAF7D43D}">
      <dsp:nvSpPr>
        <dsp:cNvPr id="0" name=""/>
        <dsp:cNvSpPr/>
      </dsp:nvSpPr>
      <dsp:spPr>
        <a:xfrm rot="5400000">
          <a:off x="4354810" y="1398092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4660839" y="1536683"/>
        <a:ext cx="913704" cy="1050233"/>
      </dsp:txXfrm>
    </dsp:sp>
    <dsp:sp modelId="{98A610BE-5234-4EEC-8033-A3214F93A253}">
      <dsp:nvSpPr>
        <dsp:cNvPr id="0" name=""/>
        <dsp:cNvSpPr/>
      </dsp:nvSpPr>
      <dsp:spPr>
        <a:xfrm rot="5400000">
          <a:off x="3640753" y="2693160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16</a:t>
          </a:r>
          <a:endParaRPr lang="en-US" sz="4400" b="1" kern="1200" dirty="0"/>
        </a:p>
      </dsp:txBody>
      <dsp:txXfrm rot="-5400000">
        <a:off x="3946782" y="2831751"/>
        <a:ext cx="913704" cy="1050233"/>
      </dsp:txXfrm>
    </dsp:sp>
    <dsp:sp modelId="{700B46B6-6E9C-4115-A304-DFC65E621ECB}">
      <dsp:nvSpPr>
        <dsp:cNvPr id="0" name=""/>
        <dsp:cNvSpPr/>
      </dsp:nvSpPr>
      <dsp:spPr>
        <a:xfrm>
          <a:off x="5107622" y="2899138"/>
          <a:ext cx="1702752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BI-WEEKLY MEMBER MEETINGS</a:t>
          </a:r>
          <a:endParaRPr lang="en-US" sz="1800" b="1" kern="1200" dirty="0"/>
        </a:p>
      </dsp:txBody>
      <dsp:txXfrm>
        <a:off x="5107622" y="2899138"/>
        <a:ext cx="1702752" cy="915458"/>
      </dsp:txXfrm>
    </dsp:sp>
    <dsp:sp modelId="{221C43A1-B052-40C3-8E68-92CF6C041EE5}">
      <dsp:nvSpPr>
        <dsp:cNvPr id="0" name=""/>
        <dsp:cNvSpPr/>
      </dsp:nvSpPr>
      <dsp:spPr>
        <a:xfrm rot="5400000">
          <a:off x="2207145" y="2693160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513174" y="2831751"/>
        <a:ext cx="913704" cy="1050233"/>
      </dsp:txXfrm>
    </dsp:sp>
    <dsp:sp modelId="{807D6F60-2ED0-4EA1-9938-E2BB04456F48}">
      <dsp:nvSpPr>
        <dsp:cNvPr id="0" name=""/>
        <dsp:cNvSpPr/>
      </dsp:nvSpPr>
      <dsp:spPr>
        <a:xfrm rot="5400000">
          <a:off x="2921202" y="3988228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0</a:t>
          </a:r>
          <a:endParaRPr lang="en-US" sz="4400" b="1" kern="1200" dirty="0"/>
        </a:p>
      </dsp:txBody>
      <dsp:txXfrm rot="-5400000">
        <a:off x="3227231" y="4126819"/>
        <a:ext cx="913704" cy="1050233"/>
      </dsp:txXfrm>
    </dsp:sp>
    <dsp:sp modelId="{A02C44DE-0667-40EB-AAF9-8AA0637D47C6}">
      <dsp:nvSpPr>
        <dsp:cNvPr id="0" name=""/>
        <dsp:cNvSpPr/>
      </dsp:nvSpPr>
      <dsp:spPr>
        <a:xfrm>
          <a:off x="1317625" y="4194206"/>
          <a:ext cx="1647825" cy="915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16083-A306-4AF0-BCDA-519523942F2C}">
      <dsp:nvSpPr>
        <dsp:cNvPr id="0" name=""/>
        <dsp:cNvSpPr/>
      </dsp:nvSpPr>
      <dsp:spPr>
        <a:xfrm rot="5400000">
          <a:off x="4354810" y="3988228"/>
          <a:ext cx="1525763" cy="1327414"/>
        </a:xfrm>
        <a:prstGeom prst="hexagon">
          <a:avLst>
            <a:gd name="adj" fmla="val 25000"/>
            <a:gd name="vf" fmla="val 1154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4660839" y="4126819"/>
        <a:ext cx="913704" cy="1050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50B0A-C000-44F8-A96B-F260C67B61ED}" type="datetimeFigureOut">
              <a:rPr lang="en-IN" smtClean="0"/>
              <a:t>15/04/16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C9D7C-1C62-48CF-85DD-9F2E5FECC3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6341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6613F-E19C-4953-BFCF-065C79F0FC72}" type="datetimeFigureOut">
              <a:rPr lang="en-IN" smtClean="0"/>
              <a:t>15/04/16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99E0C-4AC8-4F3D-8A57-50FD5B969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32660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736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Basic hardware setup of the sensors (both </a:t>
            </a:r>
            <a:r>
              <a:rPr lang="en-IN" dirty="0" err="1" smtClean="0"/>
              <a:t>analog</a:t>
            </a:r>
            <a:r>
              <a:rPr lang="en-IN" dirty="0" smtClean="0"/>
              <a:t> and digital) able to sense and write to the terminal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A working webserver with a DB able to communicate with the Raspberry Pi setup using both MySQL and Meteor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957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846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56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>
                <a:latin typeface="Arial" panose="020B0604020202020204" pitchFamily="34" charset="0"/>
              </a:rPr>
              <a:t>The platform consists of a hardware setup equipped with a set of generic sensors that detect various gases and other environmental measures, the </a:t>
            </a:r>
            <a:r>
              <a:rPr lang="en-IN" dirty="0" err="1" smtClean="0">
                <a:latin typeface="Arial" panose="020B0604020202020204" pitchFamily="34" charset="0"/>
              </a:rPr>
              <a:t>AirCheq</a:t>
            </a:r>
            <a:r>
              <a:rPr lang="en-IN" dirty="0" smtClean="0">
                <a:latin typeface="Arial" panose="020B0604020202020204" pitchFamily="34" charset="0"/>
              </a:rPr>
              <a:t> Android App and the </a:t>
            </a:r>
            <a:r>
              <a:rPr lang="en-IN" dirty="0" err="1" smtClean="0">
                <a:latin typeface="Arial" panose="020B0604020202020204" pitchFamily="34" charset="0"/>
              </a:rPr>
              <a:t>AirCheQ</a:t>
            </a:r>
            <a:r>
              <a:rPr lang="en-IN" dirty="0" smtClean="0">
                <a:latin typeface="Arial" panose="020B0604020202020204" pitchFamily="34" charset="0"/>
              </a:rPr>
              <a:t> website.</a:t>
            </a:r>
          </a:p>
          <a:p>
            <a:endParaRPr lang="en-IN" dirty="0" smtClean="0">
              <a:latin typeface="Arial" panose="020B0604020202020204" pitchFamily="34" charset="0"/>
            </a:endParaRPr>
          </a:p>
          <a:p>
            <a:r>
              <a:rPr lang="en-IN" dirty="0" smtClean="0">
                <a:latin typeface="Arial" panose="020B0604020202020204" pitchFamily="34" charset="0"/>
              </a:rPr>
              <a:t>By collecting AQ data and other environmental measures and displaying it to inform personal decision-making and public policy, the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008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>
                <a:latin typeface="Arial" panose="020B0604020202020204" pitchFamily="34" charset="0"/>
              </a:rPr>
              <a:t>The platform consists of a hardware setup equipped with a set of generic sensors that detect various gases and other environmental measures, the </a:t>
            </a:r>
            <a:r>
              <a:rPr lang="en-IN" dirty="0" err="1" smtClean="0">
                <a:latin typeface="Arial" panose="020B0604020202020204" pitchFamily="34" charset="0"/>
              </a:rPr>
              <a:t>AirCheq</a:t>
            </a:r>
            <a:r>
              <a:rPr lang="en-IN" dirty="0" smtClean="0">
                <a:latin typeface="Arial" panose="020B0604020202020204" pitchFamily="34" charset="0"/>
              </a:rPr>
              <a:t> Android App and the </a:t>
            </a:r>
            <a:r>
              <a:rPr lang="en-IN" dirty="0" err="1" smtClean="0">
                <a:latin typeface="Arial" panose="020B0604020202020204" pitchFamily="34" charset="0"/>
              </a:rPr>
              <a:t>AirCheQ</a:t>
            </a:r>
            <a:r>
              <a:rPr lang="en-IN" dirty="0" smtClean="0">
                <a:latin typeface="Arial" panose="020B0604020202020204" pitchFamily="34" charset="0"/>
              </a:rPr>
              <a:t> website.</a:t>
            </a:r>
          </a:p>
          <a:p>
            <a:endParaRPr lang="en-IN" dirty="0" smtClean="0">
              <a:latin typeface="Arial" panose="020B0604020202020204" pitchFamily="34" charset="0"/>
            </a:endParaRPr>
          </a:p>
          <a:p>
            <a:r>
              <a:rPr lang="en-IN" dirty="0" smtClean="0">
                <a:latin typeface="Arial" panose="020B0604020202020204" pitchFamily="34" charset="0"/>
              </a:rPr>
              <a:t>By collecting AQ data and other environmental measures and displaying it to inform personal decision-making and public policy, the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5737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err="1" smtClean="0"/>
              <a:t>RediffLabs</a:t>
            </a:r>
            <a:endParaRPr lang="en-IN" sz="1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Portable Environmental Monitor (Uses </a:t>
            </a:r>
            <a:r>
              <a:rPr lang="en-IN" sz="1200" dirty="0" err="1" smtClean="0"/>
              <a:t>Atmega</a:t>
            </a:r>
            <a:r>
              <a:rPr lang="en-IN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TZOA </a:t>
            </a:r>
          </a:p>
          <a:p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 </a:t>
            </a:r>
            <a:r>
              <a:rPr lang="en-IN" sz="1200" dirty="0" err="1" smtClean="0"/>
              <a:t>Lapka</a:t>
            </a:r>
            <a:r>
              <a:rPr lang="en-IN" sz="1200" dirty="0" smtClean="0"/>
              <a:t> PEM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Clarity PM2.5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err="1" smtClean="0"/>
              <a:t>microAet</a:t>
            </a:r>
            <a:r>
              <a:rPr lang="en-IN" sz="1200" dirty="0" smtClean="0"/>
              <a:t> (Black carbon aerosol Monitor)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737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deliver a fully working IOT setup, along with server and mobile application, hardware and software support.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608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965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8916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478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651F-88DB-4636-A6FA-4822BDEACDA3}" type="datetime1">
              <a:rPr lang="en-IN" smtClean="0"/>
              <a:t>15/04/16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995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1B8C-9002-4ECB-8F15-677A1F780005}" type="datetime1">
              <a:rPr lang="en-IN" smtClean="0"/>
              <a:t>15/04/16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54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F56A-6831-40F0-804F-F4E3F1B8D5EF}" type="datetime1">
              <a:rPr lang="en-IN" smtClean="0"/>
              <a:t>15/04/16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12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6364-40FB-4778-BCCB-A6BFB6374F48}" type="datetime1">
              <a:rPr lang="en-IN" smtClean="0"/>
              <a:t>15/04/16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60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72AD-2655-445A-829B-AE1C0F8785AB}" type="datetime1">
              <a:rPr lang="en-IN" smtClean="0"/>
              <a:t>15/04/16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000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D1FD4-8136-455D-9425-A6B533344A5A}" type="datetime1">
              <a:rPr lang="en-IN" smtClean="0"/>
              <a:t>15/04/16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8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F3A9-97F8-440F-8B86-13779C4B65FC}" type="datetime1">
              <a:rPr lang="en-IN" smtClean="0"/>
              <a:t>15/04/16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634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5BC34-79C3-47DD-858A-934DFB5F12FB}" type="datetime1">
              <a:rPr lang="en-IN" smtClean="0"/>
              <a:t>15/04/16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49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ADB44-6D1D-4ED7-A5FB-174BCD3FE6C9}" type="datetime1">
              <a:rPr lang="en-IN" smtClean="0"/>
              <a:t>15/04/16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25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ED50D-4F73-4874-B699-273BA93FC6A4}" type="datetime1">
              <a:rPr lang="en-IN" smtClean="0"/>
              <a:t>15/04/16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45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CF107-67F8-4E6E-B947-6756A36B34AE}" type="datetime1">
              <a:rPr lang="en-IN" smtClean="0"/>
              <a:t>15/04/16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90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F24F-EBA6-4EEE-B865-520CD5E9CE70}" type="datetime1">
              <a:rPr lang="en-IN" smtClean="0"/>
              <a:t>15/04/16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3E665-B170-4101-8F29-2B7963AEEF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53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v923@snu.edu.in" TargetMode="External"/><Relationship Id="rId4" Type="http://schemas.openxmlformats.org/officeDocument/2006/relationships/hyperlink" Target="mailto:ja923@snu.edu.in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4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16" y="1502433"/>
            <a:ext cx="9753600" cy="28860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1</a:t>
            </a:fld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1728716" y="438850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  <a:ea typeface="Arial Unicode MS" panose="020B0604020202020204" pitchFamily="34" charset="-128"/>
              </a:rPr>
              <a:t>Outdoor Environmental Monitoring Using an Internet-of-Things System</a:t>
            </a:r>
            <a:endParaRPr lang="en-IN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745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099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/>
              <a:t>Risks were analysed and solutions were developed to counter the same:</a:t>
            </a:r>
          </a:p>
          <a:p>
            <a:r>
              <a:rPr lang="en-IN" sz="2000" dirty="0" smtClean="0"/>
              <a:t>Sensors (Testing for prolonged periods of time)</a:t>
            </a:r>
          </a:p>
          <a:p>
            <a:r>
              <a:rPr lang="en-IN" sz="2000" dirty="0" smtClean="0"/>
              <a:t>Wireless Communication (TCP, Connection problem &amp; reconnect)</a:t>
            </a:r>
          </a:p>
          <a:p>
            <a:r>
              <a:rPr lang="en-IN" sz="2000" dirty="0" smtClean="0"/>
              <a:t>ADC Failover (Arduino as a backup for MCP3008)</a:t>
            </a:r>
          </a:p>
          <a:p>
            <a:r>
              <a:rPr lang="en-IN" sz="2000" dirty="0" smtClean="0"/>
              <a:t>GSM GPRS Module (High power consumption, Inconviniently big, low speeds)</a:t>
            </a:r>
          </a:p>
          <a:p>
            <a:r>
              <a:rPr lang="en-IN" sz="2000" dirty="0" smtClean="0"/>
              <a:t>GPS Module (High power consumption)</a:t>
            </a:r>
            <a:endParaRPr lang="en-IN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3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Risk Analysis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10</a:t>
            </a:fld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91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3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 Used</a:t>
            </a:r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695980" y="6275621"/>
            <a:ext cx="3386839" cy="473198"/>
            <a:chOff x="8568600" y="6259550"/>
            <a:chExt cx="3386839" cy="4731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49076"/>
              </p:ext>
            </p:extLst>
          </p:nvPr>
        </p:nvGraphicFramePr>
        <p:xfrm>
          <a:off x="1137709" y="1673189"/>
          <a:ext cx="9783160" cy="370524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891580">
                  <a:extLst>
                    <a:ext uri="{9D8B030D-6E8A-4147-A177-3AD203B41FA5}">
                      <a16:colId xmlns:a16="http://schemas.microsoft.com/office/drawing/2014/main" xmlns="" val="1392805465"/>
                    </a:ext>
                  </a:extLst>
                </a:gridCol>
                <a:gridCol w="4891580">
                  <a:extLst>
                    <a:ext uri="{9D8B030D-6E8A-4147-A177-3AD203B41FA5}">
                      <a16:colId xmlns:a16="http://schemas.microsoft.com/office/drawing/2014/main" xmlns="" val="1733759310"/>
                    </a:ext>
                  </a:extLst>
                </a:gridCol>
              </a:tblGrid>
              <a:tr h="52932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Gas Detected</a:t>
                      </a:r>
                      <a:endParaRPr lang="en-US" sz="2100" dirty="0"/>
                    </a:p>
                  </a:txBody>
                  <a:tcPr marL="104255" marR="104255" marT="52128" marB="521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Sensor(s) used to detect</a:t>
                      </a:r>
                      <a:endParaRPr lang="en-US" sz="2100" dirty="0"/>
                    </a:p>
                  </a:txBody>
                  <a:tcPr marL="104255" marR="104255" marT="52128" marB="52128"/>
                </a:tc>
                <a:extLst>
                  <a:ext uri="{0D108BD9-81ED-4DB2-BD59-A6C34878D82A}">
                    <a16:rowId xmlns:a16="http://schemas.microsoft.com/office/drawing/2014/main" xmlns="" val="3635400233"/>
                  </a:ext>
                </a:extLst>
              </a:tr>
              <a:tr h="52932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Carbon Dioxide</a:t>
                      </a:r>
                      <a:endParaRPr lang="en-US" sz="2100" dirty="0"/>
                    </a:p>
                  </a:txBody>
                  <a:tcPr marL="104255" marR="104255" marT="52128" marB="521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MQ135</a:t>
                      </a:r>
                      <a:endParaRPr lang="en-US" sz="2100" dirty="0"/>
                    </a:p>
                  </a:txBody>
                  <a:tcPr marL="104255" marR="104255" marT="52128" marB="52128"/>
                </a:tc>
                <a:extLst>
                  <a:ext uri="{0D108BD9-81ED-4DB2-BD59-A6C34878D82A}">
                    <a16:rowId xmlns:a16="http://schemas.microsoft.com/office/drawing/2014/main" xmlns="" val="3981944401"/>
                  </a:ext>
                </a:extLst>
              </a:tr>
              <a:tr h="52932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Smoke</a:t>
                      </a:r>
                      <a:endParaRPr lang="en-US" sz="2100" dirty="0"/>
                    </a:p>
                  </a:txBody>
                  <a:tcPr marL="104255" marR="104255" marT="52128" marB="521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MQ2</a:t>
                      </a:r>
                      <a:endParaRPr lang="en-US" sz="2100" dirty="0"/>
                    </a:p>
                  </a:txBody>
                  <a:tcPr marL="104255" marR="104255" marT="52128" marB="52128"/>
                </a:tc>
                <a:extLst>
                  <a:ext uri="{0D108BD9-81ED-4DB2-BD59-A6C34878D82A}">
                    <a16:rowId xmlns:a16="http://schemas.microsoft.com/office/drawing/2014/main" xmlns="" val="1695158597"/>
                  </a:ext>
                </a:extLst>
              </a:tr>
              <a:tr h="52932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Methane</a:t>
                      </a:r>
                      <a:endParaRPr lang="en-US" sz="2100" dirty="0"/>
                    </a:p>
                  </a:txBody>
                  <a:tcPr marL="104255" marR="104255" marT="52128" marB="521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MQ4</a:t>
                      </a:r>
                      <a:endParaRPr lang="en-US" sz="2100" dirty="0"/>
                    </a:p>
                  </a:txBody>
                  <a:tcPr marL="104255" marR="104255" marT="52128" marB="52128"/>
                </a:tc>
                <a:extLst>
                  <a:ext uri="{0D108BD9-81ED-4DB2-BD59-A6C34878D82A}">
                    <a16:rowId xmlns:a16="http://schemas.microsoft.com/office/drawing/2014/main" xmlns="" val="15513038"/>
                  </a:ext>
                </a:extLst>
              </a:tr>
              <a:tr h="52932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LPG</a:t>
                      </a:r>
                      <a:endParaRPr lang="en-US" sz="2100" baseline="0" dirty="0" smtClean="0"/>
                    </a:p>
                  </a:txBody>
                  <a:tcPr marL="104255" marR="104255" marT="52128" marB="521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MQ6</a:t>
                      </a:r>
                      <a:endParaRPr lang="en-US" sz="2100" dirty="0"/>
                    </a:p>
                  </a:txBody>
                  <a:tcPr marL="104255" marR="104255" marT="52128" marB="52128"/>
                </a:tc>
                <a:extLst>
                  <a:ext uri="{0D108BD9-81ED-4DB2-BD59-A6C34878D82A}">
                    <a16:rowId xmlns:a16="http://schemas.microsoft.com/office/drawing/2014/main" xmlns="" val="3314719067"/>
                  </a:ext>
                </a:extLst>
              </a:tr>
              <a:tr h="529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/>
                        <a:t>Carbon Monoxide</a:t>
                      </a:r>
                    </a:p>
                  </a:txBody>
                  <a:tcPr marL="104255" marR="104255" marT="52128" marB="5212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/>
                        <a:t>MQ7, MQ9</a:t>
                      </a:r>
                    </a:p>
                  </a:txBody>
                  <a:tcPr marL="104255" marR="104255" marT="52128" marB="52128"/>
                </a:tc>
              </a:tr>
              <a:tr h="529321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Water vapor</a:t>
                      </a:r>
                      <a:endParaRPr lang="en-US" sz="2100" dirty="0"/>
                    </a:p>
                  </a:txBody>
                  <a:tcPr marL="104255" marR="104255" marT="52128" marB="521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/>
                        <a:t>DHT22</a:t>
                      </a:r>
                      <a:endParaRPr lang="en-US" sz="2100" dirty="0"/>
                    </a:p>
                  </a:txBody>
                  <a:tcPr marL="104255" marR="104255" marT="52128" marB="52128"/>
                </a:tc>
                <a:extLst>
                  <a:ext uri="{0D108BD9-81ED-4DB2-BD59-A6C34878D82A}">
                    <a16:rowId xmlns:a16="http://schemas.microsoft.com/office/drawing/2014/main" xmlns="" val="238979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32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3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and Hardware Requirements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12</a:t>
            </a:fld>
            <a:endParaRPr lang="en-IN" dirty="0"/>
          </a:p>
        </p:txBody>
      </p:sp>
      <p:grpSp>
        <p:nvGrpSpPr>
          <p:cNvPr id="10" name="Group 9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sp>
        <p:nvSpPr>
          <p:cNvPr id="21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288473"/>
            <a:ext cx="5181600" cy="4888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Software Requirements:</a:t>
            </a:r>
          </a:p>
          <a:p>
            <a:r>
              <a:rPr lang="en-US" sz="2000" dirty="0" smtClean="0"/>
              <a:t>Java SE (Oracle JDK 8)</a:t>
            </a:r>
          </a:p>
          <a:p>
            <a:r>
              <a:rPr lang="en-US" sz="2000" dirty="0"/>
              <a:t>Java </a:t>
            </a:r>
            <a:r>
              <a:rPr lang="en-US" sz="2000" dirty="0" smtClean="0"/>
              <a:t>EE </a:t>
            </a:r>
            <a:r>
              <a:rPr lang="en-US" sz="2000" dirty="0"/>
              <a:t>(Oracle JDK 8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Python (v2.7)</a:t>
            </a:r>
          </a:p>
          <a:p>
            <a:r>
              <a:rPr lang="en-US" sz="2000" dirty="0" smtClean="0"/>
              <a:t>Meteor (Full Stack of Blaze and MongoDB) (v1.2.1)</a:t>
            </a:r>
          </a:p>
          <a:p>
            <a:r>
              <a:rPr lang="en-US" sz="2000" dirty="0" smtClean="0"/>
              <a:t>Android Studio (v1.5.1)</a:t>
            </a:r>
            <a:endParaRPr lang="en-US" sz="2000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2"/>
          </p:nvPr>
        </p:nvSpPr>
        <p:spPr>
          <a:xfrm>
            <a:off x="6338454" y="1288473"/>
            <a:ext cx="5510285" cy="4888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Hardware Requirements:</a:t>
            </a:r>
          </a:p>
          <a:p>
            <a:r>
              <a:rPr lang="en-US" sz="2000" dirty="0" smtClean="0"/>
              <a:t>Core Setup Requirements</a:t>
            </a:r>
          </a:p>
          <a:p>
            <a:r>
              <a:rPr lang="en-US" sz="2000" dirty="0" smtClean="0"/>
              <a:t>Sensing Requirements</a:t>
            </a:r>
          </a:p>
          <a:p>
            <a:pPr marL="0" indent="0">
              <a:buNone/>
            </a:pPr>
            <a:r>
              <a:rPr lang="en-US" sz="2000" dirty="0" smtClean="0"/>
              <a:t>   (DHT22 and MQ-x sensor modules)</a:t>
            </a:r>
          </a:p>
          <a:p>
            <a:r>
              <a:rPr lang="en-US" sz="2000" dirty="0" smtClean="0"/>
              <a:t>Tenda USB </a:t>
            </a:r>
            <a:r>
              <a:rPr lang="en-US" sz="2000" dirty="0" err="1" smtClean="0"/>
              <a:t>WiFi</a:t>
            </a:r>
            <a:r>
              <a:rPr lang="en-US" sz="2000" dirty="0" smtClean="0"/>
              <a:t> Module</a:t>
            </a:r>
          </a:p>
          <a:p>
            <a:r>
              <a:rPr lang="en-US" sz="2000" dirty="0" err="1" smtClean="0"/>
              <a:t>Belkin</a:t>
            </a:r>
            <a:r>
              <a:rPr lang="en-US" sz="2000" dirty="0" smtClean="0"/>
              <a:t> USB Bluetooth Adapter</a:t>
            </a:r>
          </a:p>
          <a:p>
            <a:r>
              <a:rPr lang="en-US" sz="2000" dirty="0" smtClean="0"/>
              <a:t>MTS USB Data Dongle</a:t>
            </a:r>
          </a:p>
          <a:p>
            <a:r>
              <a:rPr lang="en-US" sz="2000" dirty="0" smtClean="0"/>
              <a:t>Server Machine / Cloud</a:t>
            </a:r>
          </a:p>
          <a:p>
            <a:r>
              <a:rPr lang="en-US" sz="2000" dirty="0" smtClean="0"/>
              <a:t>Other Electronic Requirements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(Power Bank, </a:t>
            </a:r>
            <a:r>
              <a:rPr lang="en-US" sz="2000" dirty="0" err="1" smtClean="0"/>
              <a:t>Sensordrone</a:t>
            </a:r>
            <a:r>
              <a:rPr lang="en-US" sz="2000" dirty="0" smtClean="0"/>
              <a:t>, Android Smartphone)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114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3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Setup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13</a:t>
            </a:fld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the Raspberry </a:t>
            </a:r>
            <a:r>
              <a:rPr lang="en-US" dirty="0" smtClean="0"/>
              <a:t>Pi</a:t>
            </a:r>
          </a:p>
          <a:p>
            <a:r>
              <a:rPr lang="en-US" dirty="0"/>
              <a:t>Interfacing the </a:t>
            </a:r>
            <a:r>
              <a:rPr lang="en-US" dirty="0" smtClean="0"/>
              <a:t>Sensors</a:t>
            </a:r>
          </a:p>
          <a:p>
            <a:r>
              <a:rPr lang="en-US" dirty="0"/>
              <a:t>Interfacing the Analog to Digital Converter (MCP3008</a:t>
            </a:r>
            <a:r>
              <a:rPr lang="en-US" dirty="0" smtClean="0"/>
              <a:t>)</a:t>
            </a:r>
          </a:p>
          <a:p>
            <a:r>
              <a:rPr lang="en-US" dirty="0"/>
              <a:t>Calibrating the MQ-x </a:t>
            </a:r>
            <a:r>
              <a:rPr lang="en-US" dirty="0" smtClean="0"/>
              <a:t>Sensors</a:t>
            </a:r>
          </a:p>
          <a:p>
            <a:r>
              <a:rPr lang="en-US" dirty="0"/>
              <a:t>Setting up the GPS Module and </a:t>
            </a:r>
            <a:r>
              <a:rPr lang="en-US" dirty="0" smtClean="0"/>
              <a:t>Bluetooth</a:t>
            </a:r>
          </a:p>
          <a:p>
            <a:r>
              <a:rPr lang="en-US" dirty="0"/>
              <a:t>Calculating the </a:t>
            </a:r>
            <a:r>
              <a:rPr lang="en-US" dirty="0" err="1"/>
              <a:t>Geolocation</a:t>
            </a:r>
            <a:r>
              <a:rPr lang="en-US" dirty="0"/>
              <a:t> from NMEA </a:t>
            </a:r>
            <a:r>
              <a:rPr lang="en-US" dirty="0" smtClean="0"/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102900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41864" y="5954137"/>
            <a:ext cx="8916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i="1" dirty="0"/>
              <a:t>Image: A basic hardware setup to read MQX sensor from channel 1 of ADC3008 and DHT22 readings directly from GPIO pins of Raspberry Pi 2 Mod 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14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8" t="10015" r="-4114" b="14552"/>
          <a:stretch/>
        </p:blipFill>
        <p:spPr>
          <a:xfrm>
            <a:off x="1641864" y="291515"/>
            <a:ext cx="9384030" cy="566262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1064029" y="1396538"/>
            <a:ext cx="4289367" cy="2826327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052" y="112361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ADC3008</a:t>
            </a:r>
            <a:endParaRPr lang="en-IN" b="1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821382" y="911143"/>
            <a:ext cx="2344189" cy="551895"/>
          </a:xfrm>
          <a:prstGeom prst="line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65571" y="681180"/>
            <a:ext cx="214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Raspberry Pi 2 </a:t>
            </a:r>
            <a:r>
              <a:rPr lang="en-IN" dirty="0" err="1" smtClean="0"/>
              <a:t>ModB</a:t>
            </a:r>
            <a:endParaRPr lang="en-IN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9154647" y="3574473"/>
            <a:ext cx="1623191" cy="592495"/>
          </a:xfrm>
          <a:prstGeom prst="line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77838" y="3369284"/>
            <a:ext cx="214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DHT22 </a:t>
            </a:r>
            <a:endParaRPr lang="en-IN" b="1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671766" y="4362238"/>
            <a:ext cx="2120368" cy="678551"/>
          </a:xfrm>
          <a:prstGeom prst="line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777838" y="4177572"/>
            <a:ext cx="214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MQ1 Sensor</a:t>
            </a:r>
            <a:endParaRPr lang="en-IN" b="1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345349" y="2601030"/>
            <a:ext cx="3432489" cy="2167365"/>
          </a:xfrm>
          <a:prstGeom prst="line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92134" y="2282395"/>
            <a:ext cx="214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MQ2 Sensor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777838" y="1446868"/>
            <a:ext cx="214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MQ3 Sensor</a:t>
            </a:r>
            <a:endParaRPr lang="en-IN" b="1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299993" y="1770034"/>
            <a:ext cx="4477845" cy="3089643"/>
          </a:xfrm>
          <a:prstGeom prst="line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049733" y="3016069"/>
            <a:ext cx="1970091" cy="1295049"/>
          </a:xfrm>
          <a:prstGeom prst="line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1218146" y="4440976"/>
            <a:ext cx="1289932" cy="753453"/>
          </a:xfrm>
          <a:prstGeom prst="line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2052" y="264673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MQ4 Sensor</a:t>
            </a:r>
            <a:endParaRPr lang="en-IN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2052" y="399290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MQ7 Sensor</a:t>
            </a:r>
            <a:endParaRPr lang="en-IN" b="1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1175713" y="589898"/>
            <a:ext cx="3825447" cy="2351660"/>
          </a:xfrm>
          <a:prstGeom prst="line">
            <a:avLst/>
          </a:prstGeom>
          <a:ln w="57150"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813" y="229056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WiFi</a:t>
            </a:r>
            <a:r>
              <a:rPr lang="en-IN" b="1" dirty="0" smtClean="0"/>
              <a:t> Module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5496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15</a:t>
            </a:fld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pic>
        <p:nvPicPr>
          <p:cNvPr id="4098" name="Picture 2" descr="http://www.hertaville.com/files/uploads/2013/07/gg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045" y="1448701"/>
            <a:ext cx="4063887" cy="334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raspberrypi-spy.co.uk/wp-content/uploads/2014/07/Raspberry-Pi-GPIO-Layout-Model-B-Plus-rotat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42441" y="2244196"/>
            <a:ext cx="9567605" cy="239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08279" y="5181493"/>
            <a:ext cx="89165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i="1" dirty="0"/>
              <a:t>Image: </a:t>
            </a:r>
            <a:r>
              <a:rPr lang="en-IN" sz="1600" i="1" dirty="0" smtClean="0"/>
              <a:t>Pin Diagram of ADC MCP3008 (left) and Raspberry Pi 2 (right)</a:t>
            </a:r>
            <a:endParaRPr lang="en-IN" sz="1600" i="1" dirty="0"/>
          </a:p>
        </p:txBody>
      </p:sp>
    </p:spTree>
    <p:extLst>
      <p:ext uri="{BB962C8B-B14F-4D97-AF65-F5344CB8AC3E}">
        <p14:creationId xmlns:p14="http://schemas.microsoft.com/office/powerpoint/2010/main" val="232973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3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System Setup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16</a:t>
            </a:fld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Meteor</a:t>
            </a:r>
          </a:p>
          <a:p>
            <a:pPr lvl="1"/>
            <a:r>
              <a:rPr lang="en-US" dirty="0" smtClean="0"/>
              <a:t>Map View</a:t>
            </a:r>
          </a:p>
          <a:p>
            <a:pPr lvl="1"/>
            <a:r>
              <a:rPr lang="en-US" dirty="0" smtClean="0"/>
              <a:t>Graph View</a:t>
            </a:r>
          </a:p>
          <a:p>
            <a:r>
              <a:rPr lang="en-US" dirty="0" smtClean="0"/>
              <a:t>Java Web Service</a:t>
            </a:r>
          </a:p>
          <a:p>
            <a:pPr lvl="1"/>
            <a:r>
              <a:rPr lang="en-US" dirty="0" err="1" smtClean="0"/>
              <a:t>Glashfish</a:t>
            </a:r>
            <a:r>
              <a:rPr lang="en-US" dirty="0" smtClean="0"/>
              <a:t> server which hosts HTTP GET Methods</a:t>
            </a:r>
          </a:p>
          <a:p>
            <a:pPr lvl="1"/>
            <a:r>
              <a:rPr lang="en-US" dirty="0" smtClean="0"/>
              <a:t>Methods for returning DB Data, Distinct </a:t>
            </a:r>
            <a:r>
              <a:rPr lang="en-US" dirty="0" err="1" smtClean="0"/>
              <a:t>LatLongs</a:t>
            </a:r>
            <a:r>
              <a:rPr lang="en-US" dirty="0" smtClean="0"/>
              <a:t>, Average, Max and Min.</a:t>
            </a:r>
          </a:p>
          <a:p>
            <a:r>
              <a:rPr lang="en-US" dirty="0" err="1" smtClean="0"/>
              <a:t>MongoDB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073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79713" y="2319044"/>
            <a:ext cx="2832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dirty="0" smtClean="0">
                <a:solidFill>
                  <a:schemeClr val="bg1"/>
                </a:solidFill>
                <a:latin typeface="Neon 80s" panose="02010500000200060000" pitchFamily="2" charset="0"/>
              </a:rPr>
              <a:t>10 Mentor Meetings</a:t>
            </a:r>
            <a:endParaRPr lang="en-IN" sz="2400" dirty="0">
              <a:solidFill>
                <a:schemeClr val="bg1"/>
              </a:solidFill>
              <a:latin typeface="Neon 80s" panose="02010500000200060000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27977" y="2134377"/>
            <a:ext cx="26773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dirty="0" smtClean="0">
                <a:solidFill>
                  <a:schemeClr val="bg1"/>
                </a:solidFill>
                <a:latin typeface="Neon 80s" panose="02010500000200060000" pitchFamily="2" charset="0"/>
              </a:rPr>
              <a:t>Bi-weekly </a:t>
            </a:r>
          </a:p>
          <a:p>
            <a:pPr algn="ctr"/>
            <a:r>
              <a:rPr lang="en-IN" sz="2400" dirty="0" smtClean="0">
                <a:solidFill>
                  <a:schemeClr val="bg1"/>
                </a:solidFill>
                <a:latin typeface="Neon 80s" panose="02010500000200060000" pitchFamily="2" charset="0"/>
              </a:rPr>
              <a:t>Member Meetings</a:t>
            </a:r>
            <a:endParaRPr lang="en-IN" sz="2400" dirty="0">
              <a:solidFill>
                <a:schemeClr val="bg1"/>
              </a:solidFill>
              <a:latin typeface="Neon 80s" panose="0201050000020006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56131" y="4762418"/>
            <a:ext cx="2079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dirty="0" smtClean="0">
                <a:solidFill>
                  <a:schemeClr val="bg1"/>
                </a:solidFill>
                <a:latin typeface="Neon 80s" panose="02010500000200060000" pitchFamily="2" charset="0"/>
              </a:rPr>
              <a:t>No Absentees</a:t>
            </a:r>
            <a:endParaRPr lang="en-IN" sz="2400" dirty="0">
              <a:solidFill>
                <a:schemeClr val="bg1"/>
              </a:solidFill>
              <a:latin typeface="Neon 80s" panose="0201050000020006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17</a:t>
            </a:fld>
            <a:endParaRPr lang="en-IN"/>
          </a:p>
        </p:txBody>
      </p:sp>
      <p:grpSp>
        <p:nvGrpSpPr>
          <p:cNvPr id="19" name="Group 18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3971866" y="626468"/>
            <a:ext cx="8128000" cy="5418667"/>
            <a:chOff x="3971866" y="626468"/>
            <a:chExt cx="8128000" cy="5418667"/>
          </a:xfrm>
        </p:grpSpPr>
        <p:graphicFrame>
          <p:nvGraphicFramePr>
            <p:cNvPr id="26" name="Diagram 25"/>
            <p:cNvGraphicFramePr/>
            <p:nvPr>
              <p:extLst>
                <p:ext uri="{D42A27DB-BD31-4B8C-83A1-F6EECF244321}">
                  <p14:modId xmlns:p14="http://schemas.microsoft.com/office/powerpoint/2010/main" val="3187676765"/>
                </p:ext>
              </p:extLst>
            </p:nvPr>
          </p:nvGraphicFramePr>
          <p:xfrm>
            <a:off x="3971866" y="626468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5687714" y="5109669"/>
              <a:ext cx="1272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ABSENTEES</a:t>
              </a:r>
              <a:endParaRPr lang="en-US" b="1" dirty="0"/>
            </a:p>
          </p:txBody>
        </p:sp>
      </p:grpSp>
      <p:pic>
        <p:nvPicPr>
          <p:cNvPr id="29" name="Content Placeholder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5" t="3720" r="25922" b="83478"/>
          <a:stretch/>
        </p:blipFill>
        <p:spPr>
          <a:xfrm>
            <a:off x="2183900" y="2243317"/>
            <a:ext cx="1911928" cy="12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4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3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18</a:t>
            </a:fld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00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19</a:t>
            </a:fld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239879" y="2894459"/>
            <a:ext cx="3704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LIVE DEMO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2900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269761" y="1924334"/>
            <a:ext cx="14758820" cy="5374730"/>
          </a:xfrm>
        </p:spPr>
        <p:txBody>
          <a:bodyPr>
            <a:normAutofit/>
          </a:bodyPr>
          <a:lstStyle/>
          <a:p>
            <a:r>
              <a:rPr lang="en-US" altLang="en-US" sz="2000" b="1" dirty="0" smtClean="0"/>
              <a:t>Course Code: CSD430 </a:t>
            </a:r>
            <a:r>
              <a:rPr lang="en-US" altLang="en-US" sz="2000" b="1" dirty="0" err="1" smtClean="0"/>
              <a:t>B.Tech</a:t>
            </a:r>
            <a:r>
              <a:rPr lang="en-US" altLang="en-US" sz="2000" b="1" dirty="0" smtClean="0"/>
              <a:t> Project</a:t>
            </a:r>
          </a:p>
          <a:p>
            <a:endParaRPr lang="en-US" altLang="en-US" sz="2000" b="1" dirty="0" smtClean="0"/>
          </a:p>
          <a:p>
            <a:endParaRPr lang="en-US" altLang="en-US" sz="2000" b="1" dirty="0" smtClean="0"/>
          </a:p>
          <a:p>
            <a:endParaRPr lang="en-US" altLang="en-US" sz="2000" b="1" dirty="0" smtClean="0"/>
          </a:p>
          <a:p>
            <a:endParaRPr lang="en-US" altLang="en-US" sz="2000" b="1" dirty="0"/>
          </a:p>
          <a:p>
            <a:endParaRPr lang="en-US" altLang="en-US" sz="2000" b="1" dirty="0"/>
          </a:p>
          <a:p>
            <a:r>
              <a:rPr lang="en-US" altLang="en-US" sz="2000" b="1" dirty="0" smtClean="0"/>
              <a:t>Mode of project: A</a:t>
            </a:r>
          </a:p>
          <a:p>
            <a:endParaRPr lang="en-US" altLang="en-US" sz="2000" b="1" dirty="0" smtClean="0"/>
          </a:p>
          <a:p>
            <a:r>
              <a:rPr lang="en-US" sz="2000" dirty="0" smtClean="0"/>
              <a:t>Dr. </a:t>
            </a:r>
            <a:r>
              <a:rPr lang="en-US" sz="2000" dirty="0" err="1" smtClean="0"/>
              <a:t>Debopam</a:t>
            </a:r>
            <a:r>
              <a:rPr lang="en-US" sz="2000" dirty="0" smtClean="0"/>
              <a:t> Acharya</a:t>
            </a:r>
          </a:p>
          <a:p>
            <a:r>
              <a:rPr lang="en-IN" sz="1600" dirty="0"/>
              <a:t>Associate Professor and </a:t>
            </a:r>
            <a:r>
              <a:rPr lang="en-IN" sz="1600" dirty="0" smtClean="0"/>
              <a:t>Head</a:t>
            </a:r>
            <a:r>
              <a:rPr lang="en-IN" sz="1600" dirty="0"/>
              <a:t/>
            </a:r>
            <a:br>
              <a:rPr lang="en-IN" sz="1600" dirty="0"/>
            </a:br>
            <a:r>
              <a:rPr lang="en-IN" sz="1600" dirty="0"/>
              <a:t>Department of Computer Science and </a:t>
            </a:r>
            <a:r>
              <a:rPr lang="en-IN" sz="1600" dirty="0" smtClean="0"/>
              <a:t>Engineering</a:t>
            </a:r>
            <a:r>
              <a:rPr lang="en-IN" sz="1600" dirty="0"/>
              <a:t/>
            </a:r>
            <a:br>
              <a:rPr lang="en-IN" sz="1600" dirty="0"/>
            </a:br>
            <a:r>
              <a:rPr lang="en-IN" sz="1600" dirty="0" smtClean="0"/>
              <a:t>School of </a:t>
            </a:r>
            <a:r>
              <a:rPr lang="en-IN" sz="1600" dirty="0"/>
              <a:t>Engineering</a:t>
            </a:r>
            <a:br>
              <a:rPr lang="en-IN" sz="1600" dirty="0"/>
            </a:br>
            <a:r>
              <a:rPr lang="en-IN" sz="1600" dirty="0"/>
              <a:t>Email Contact: </a:t>
            </a:r>
            <a:r>
              <a:rPr lang="en-IN" sz="1600" dirty="0" smtClean="0"/>
              <a:t>debopam.acharya@snu.edu.in</a:t>
            </a:r>
            <a:endParaRPr lang="en-IN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t="7061" r="2076" b="6634"/>
          <a:stretch/>
        </p:blipFill>
        <p:spPr>
          <a:xfrm>
            <a:off x="3482455" y="545910"/>
            <a:ext cx="5254388" cy="13784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01840" y="2979592"/>
            <a:ext cx="7815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Bharat Vaidhyanathan	</a:t>
            </a:r>
            <a:r>
              <a:rPr lang="en-US" altLang="en-US" dirty="0">
                <a:hlinkClick r:id="rId3"/>
              </a:rPr>
              <a:t>bv923@snu.edu.in</a:t>
            </a:r>
            <a:r>
              <a:rPr lang="en-US" altLang="en-US" dirty="0"/>
              <a:t>		</a:t>
            </a:r>
            <a:r>
              <a:rPr lang="en-US" altLang="en-US" dirty="0" smtClean="0"/>
              <a:t>1210110044</a:t>
            </a:r>
          </a:p>
          <a:p>
            <a:r>
              <a:rPr lang="en-US" altLang="en-US" dirty="0" err="1" smtClean="0"/>
              <a:t>Jitesh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Aggarwal</a:t>
            </a:r>
            <a:r>
              <a:rPr lang="en-US" altLang="en-US" dirty="0" smtClean="0"/>
              <a:t> </a:t>
            </a:r>
            <a:r>
              <a:rPr lang="en-US" altLang="en-US" dirty="0"/>
              <a:t>	        </a:t>
            </a:r>
            <a:r>
              <a:rPr lang="en-US" altLang="en-US" dirty="0" smtClean="0"/>
              <a:t>	</a:t>
            </a:r>
            <a:r>
              <a:rPr lang="en-US" altLang="en-US" dirty="0" smtClean="0">
                <a:hlinkClick r:id="rId4"/>
              </a:rPr>
              <a:t>ja923@snu.edu.in</a:t>
            </a:r>
            <a:r>
              <a:rPr lang="en-US" altLang="en-US" dirty="0"/>
              <a:t>	</a:t>
            </a:r>
            <a:r>
              <a:rPr lang="en-US" altLang="en-US" dirty="0" smtClean="0"/>
              <a:t>	1210110089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680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http://www.tirumangalam.com/images/load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707" y="736979"/>
            <a:ext cx="2236985" cy="167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-media-cache-ak0.pinimg.com/originals/77/9b/9d/779b9dc3928c2dbc304bcf6702bef6df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9" y="504585"/>
            <a:ext cx="2856701" cy="214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mytreedb.com/uploads/mytreedb/loader/ajax_loader_blue_512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150" y="1158556"/>
            <a:ext cx="899699" cy="89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64703" y="2503477"/>
            <a:ext cx="36570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Mobile App Integration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Making the data context aware </a:t>
            </a:r>
            <a:r>
              <a:rPr lang="en-IN" dirty="0" smtClean="0"/>
              <a:t>using aggregation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Calibrate the sensors to sense the vehicular </a:t>
            </a:r>
            <a:r>
              <a:rPr lang="en-IN" dirty="0" smtClean="0"/>
              <a:t>emission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-27296"/>
            <a:ext cx="12192000" cy="7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Milestones Completed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20</a:t>
            </a:fld>
            <a:endParaRPr lang="en-IN" dirty="0"/>
          </a:p>
        </p:txBody>
      </p:sp>
      <p:grpSp>
        <p:nvGrpSpPr>
          <p:cNvPr id="19" name="Group 18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cxnSp>
        <p:nvCxnSpPr>
          <p:cNvPr id="8" name="Straight Connector 7"/>
          <p:cNvCxnSpPr/>
          <p:nvPr/>
        </p:nvCxnSpPr>
        <p:spPr>
          <a:xfrm>
            <a:off x="4239485" y="2463885"/>
            <a:ext cx="0" cy="3435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422606" y="2503477"/>
            <a:ext cx="35698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 </a:t>
            </a:r>
            <a:r>
              <a:rPr lang="en-IN" dirty="0" smtClean="0"/>
              <a:t>refined UI for the webserver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Testing </a:t>
            </a:r>
            <a:r>
              <a:rPr lang="en-IN" dirty="0"/>
              <a:t>for a fully functional </a:t>
            </a:r>
            <a:r>
              <a:rPr lang="en-IN" dirty="0" smtClean="0"/>
              <a:t>crowd-sensing platform</a:t>
            </a:r>
          </a:p>
          <a:p>
            <a:endParaRPr lang="en-IN" dirty="0"/>
          </a:p>
          <a:p>
            <a:pPr marL="285750" indent="-285750">
              <a:buFont typeface="Arial"/>
              <a:buChar char="•"/>
            </a:pPr>
            <a:r>
              <a:rPr lang="en-IN" dirty="0"/>
              <a:t>User Manual/ Report</a:t>
            </a:r>
          </a:p>
          <a:p>
            <a:endParaRPr lang="en-IN" dirty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85568" y="2503477"/>
            <a:ext cx="38290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Setup Raspberry Pi with </a:t>
            </a:r>
            <a:r>
              <a:rPr lang="en-IN" dirty="0" err="1" smtClean="0"/>
              <a:t>Raspbian</a:t>
            </a:r>
            <a:r>
              <a:rPr lang="en-IN" dirty="0" smtClean="0"/>
              <a:t> </a:t>
            </a:r>
            <a:r>
              <a:rPr lang="en-IN" dirty="0"/>
              <a:t>OS with desired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Basic hardware </a:t>
            </a:r>
            <a:r>
              <a:rPr lang="en-IN" dirty="0" smtClean="0"/>
              <a:t>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working webserver with a DB </a:t>
            </a:r>
            <a:r>
              <a:rPr lang="en-IN" dirty="0" smtClean="0"/>
              <a:t>using </a:t>
            </a:r>
            <a:r>
              <a:rPr lang="en-IN" dirty="0"/>
              <a:t>both MySQL and Meteor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Feasibility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Necessary Background Research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8215741" y="2463885"/>
            <a:ext cx="0" cy="3435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3042458" y="1691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62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3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Milestones Completed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21</a:t>
            </a:fld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58777"/>
            <a:ext cx="10515600" cy="4691576"/>
          </a:xfrm>
        </p:spPr>
        <p:txBody>
          <a:bodyPr/>
          <a:lstStyle/>
          <a:p>
            <a:r>
              <a:rPr lang="en-IN" dirty="0"/>
              <a:t>Setup Raspberry Pi with Raspbian OS with desired </a:t>
            </a:r>
            <a:r>
              <a:rPr lang="en-IN" dirty="0" smtClean="0"/>
              <a:t>configuration</a:t>
            </a:r>
          </a:p>
          <a:p>
            <a:r>
              <a:rPr lang="en-IN" dirty="0"/>
              <a:t>Feasibility </a:t>
            </a:r>
            <a:r>
              <a:rPr lang="en-IN" dirty="0" smtClean="0"/>
              <a:t>Study &amp; User </a:t>
            </a:r>
            <a:r>
              <a:rPr lang="en-IN" dirty="0"/>
              <a:t>Manual/ Report</a:t>
            </a:r>
          </a:p>
          <a:p>
            <a:pPr marL="285750" indent="-285750"/>
            <a:r>
              <a:rPr lang="en-IN" dirty="0" smtClean="0"/>
              <a:t>Android Mobile App Integration</a:t>
            </a:r>
            <a:endParaRPr lang="en-IN" dirty="0"/>
          </a:p>
          <a:p>
            <a:pPr marL="285750" indent="-285750"/>
            <a:r>
              <a:rPr lang="en-IN" dirty="0"/>
              <a:t>Making the data context aware using </a:t>
            </a:r>
            <a:r>
              <a:rPr lang="en-IN" dirty="0" smtClean="0"/>
              <a:t>aggregation</a:t>
            </a:r>
            <a:endParaRPr lang="en-IN" dirty="0"/>
          </a:p>
          <a:p>
            <a:pPr marL="285750" indent="-285750"/>
            <a:r>
              <a:rPr lang="en-IN" dirty="0"/>
              <a:t>Calibrate the sensors to sense the vehicular </a:t>
            </a:r>
            <a:r>
              <a:rPr lang="en-IN" dirty="0" smtClean="0"/>
              <a:t>emission</a:t>
            </a:r>
          </a:p>
          <a:p>
            <a:pPr marL="285750" indent="-285750"/>
            <a:r>
              <a:rPr lang="en-IN" dirty="0"/>
              <a:t>A working webserver with a DB using </a:t>
            </a:r>
            <a:r>
              <a:rPr lang="en-IN" dirty="0" smtClean="0"/>
              <a:t>Meteor’s Mongo</a:t>
            </a:r>
            <a:endParaRPr lang="en-IN" dirty="0"/>
          </a:p>
          <a:p>
            <a:r>
              <a:rPr lang="en-IN" dirty="0"/>
              <a:t>A refined UI for the </a:t>
            </a:r>
            <a:r>
              <a:rPr lang="en-IN" dirty="0" smtClean="0"/>
              <a:t>webserver (Meteor JS + CSS)</a:t>
            </a:r>
          </a:p>
          <a:p>
            <a:r>
              <a:rPr lang="en-IN" dirty="0" smtClean="0"/>
              <a:t>A working Java EE Web Service acting as an interface between the UI and the DB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43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12673" y="1318754"/>
            <a:ext cx="3429000" cy="44862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755073" y="1303529"/>
            <a:ext cx="3429000" cy="4486275"/>
          </a:xfrm>
          <a:prstGeom prst="rect">
            <a:avLst/>
          </a:prstGeom>
          <a:solidFill>
            <a:srgbClr val="70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073" y="1303528"/>
            <a:ext cx="3429000" cy="4486275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smtClean="0"/>
              <a:t>The Good: </a:t>
            </a:r>
          </a:p>
          <a:p>
            <a:r>
              <a:rPr lang="en-US" sz="2000" dirty="0"/>
              <a:t>Learnt new </a:t>
            </a:r>
            <a:r>
              <a:rPr lang="en-US" sz="2000" dirty="0" smtClean="0"/>
              <a:t>technologies</a:t>
            </a:r>
          </a:p>
          <a:p>
            <a:r>
              <a:rPr lang="en-US" sz="2000" dirty="0" smtClean="0"/>
              <a:t>Inter-disciplinary project</a:t>
            </a:r>
          </a:p>
          <a:p>
            <a:r>
              <a:rPr lang="en-US" sz="2000" dirty="0" smtClean="0"/>
              <a:t>Scheduled Approach</a:t>
            </a:r>
          </a:p>
          <a:p>
            <a:r>
              <a:rPr lang="en-US" sz="2000" dirty="0" smtClean="0"/>
              <a:t>Maintained a </a:t>
            </a:r>
            <a:r>
              <a:rPr lang="en-US" sz="2000" dirty="0"/>
              <a:t>p</a:t>
            </a:r>
            <a:r>
              <a:rPr lang="en-US" sz="2000" dirty="0" smtClean="0"/>
              <a:t>roject diary</a:t>
            </a:r>
          </a:p>
          <a:p>
            <a:r>
              <a:rPr lang="en-US" sz="2000" dirty="0" smtClean="0"/>
              <a:t>The work load equally distributed</a:t>
            </a:r>
          </a:p>
          <a:p>
            <a:r>
              <a:rPr lang="en-US" sz="2000" dirty="0" smtClean="0"/>
              <a:t>Were able to scale the project from </a:t>
            </a:r>
            <a:r>
              <a:rPr lang="en-US" sz="2000" dirty="0" err="1" smtClean="0"/>
              <a:t>WiFi</a:t>
            </a:r>
            <a:r>
              <a:rPr lang="en-US" sz="2000" dirty="0" smtClean="0"/>
              <a:t> to GSM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12673" y="1303527"/>
            <a:ext cx="3429000" cy="4501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 smtClean="0"/>
              <a:t>Hurdles faced:</a:t>
            </a:r>
          </a:p>
          <a:p>
            <a:r>
              <a:rPr lang="en-US" sz="2000" dirty="0" smtClean="0"/>
              <a:t>Getting the ADC required</a:t>
            </a:r>
          </a:p>
          <a:p>
            <a:r>
              <a:rPr lang="en-US" sz="2000" dirty="0" smtClean="0"/>
              <a:t>Connection interrupted problem</a:t>
            </a:r>
          </a:p>
          <a:p>
            <a:r>
              <a:rPr lang="en-US" sz="2000" dirty="0" smtClean="0"/>
              <a:t>Calibrating the gas </a:t>
            </a:r>
            <a:r>
              <a:rPr lang="en-US" sz="2000" dirty="0" smtClean="0"/>
              <a:t>sensors</a:t>
            </a:r>
          </a:p>
          <a:p>
            <a:r>
              <a:rPr lang="en-US" sz="2000" dirty="0" smtClean="0"/>
              <a:t>GPRS Module and Raspberry Pi Failure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8087591" y="1288300"/>
            <a:ext cx="3429000" cy="4501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087591" y="1288300"/>
            <a:ext cx="3429000" cy="4501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 smtClean="0"/>
              <a:t>Improvements: </a:t>
            </a:r>
          </a:p>
          <a:p>
            <a:r>
              <a:rPr lang="en-US" sz="2000" dirty="0" smtClean="0"/>
              <a:t>Build app for iOS too.</a:t>
            </a:r>
          </a:p>
          <a:p>
            <a:r>
              <a:rPr lang="en-US" sz="2000" dirty="0" smtClean="0"/>
              <a:t>Develop </a:t>
            </a:r>
            <a:r>
              <a:rPr lang="en-US" sz="2000" dirty="0"/>
              <a:t>it as a commercial </a:t>
            </a:r>
            <a:r>
              <a:rPr lang="en-US" sz="2000" dirty="0" smtClean="0"/>
              <a:t>project</a:t>
            </a:r>
          </a:p>
          <a:p>
            <a:r>
              <a:rPr lang="en-US" sz="2000" dirty="0" smtClean="0"/>
              <a:t>Deeper Analytics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-27296"/>
            <a:ext cx="12192000" cy="7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Experience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22</a:t>
            </a:fld>
            <a:endParaRPr lang="en-IN"/>
          </a:p>
        </p:txBody>
      </p:sp>
      <p:grpSp>
        <p:nvGrpSpPr>
          <p:cNvPr id="12" name="Group 11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489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23</a:t>
            </a:fld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390767" y="2913133"/>
            <a:ext cx="74229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ACKNOWLEDGEMENTS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103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330" y="1512964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Sun, W., Li, Q., &amp; </a:t>
            </a:r>
            <a:r>
              <a:rPr lang="en-US" sz="2000" dirty="0" err="1"/>
              <a:t>Tham</a:t>
            </a:r>
            <a:r>
              <a:rPr lang="en-US" sz="2000" dirty="0"/>
              <a:t>, C. K. (2014). Wireless Deployed and Participatory Sensing System. </a:t>
            </a:r>
            <a:r>
              <a:rPr lang="en-US" sz="2000" i="1" dirty="0"/>
              <a:t>2014 SECON Demos</a:t>
            </a:r>
            <a:r>
              <a:rPr lang="en-US" sz="2000" dirty="0"/>
              <a:t> (pp. 158-160). Singapore: IEEE International Conference on Sensing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Zanella</a:t>
            </a:r>
            <a:r>
              <a:rPr lang="en-US" sz="2000" dirty="0"/>
              <a:t>, A., Bui, N., Castellani, A., </a:t>
            </a:r>
            <a:r>
              <a:rPr lang="en-US" sz="2000" dirty="0" err="1"/>
              <a:t>Vangelista</a:t>
            </a:r>
            <a:r>
              <a:rPr lang="en-US" sz="2000" dirty="0"/>
              <a:t>, L., &amp; </a:t>
            </a:r>
            <a:r>
              <a:rPr lang="en-US" sz="2000" dirty="0" err="1"/>
              <a:t>Zorzi</a:t>
            </a:r>
            <a:r>
              <a:rPr lang="en-US" sz="2000" dirty="0"/>
              <a:t>, M. (2014). Internet of Things for Smart Cities. </a:t>
            </a:r>
            <a:r>
              <a:rPr lang="en-US" sz="2000" i="1" dirty="0"/>
              <a:t>IEEE INTERNET OF THINGS JOURNAL</a:t>
            </a:r>
            <a:r>
              <a:rPr lang="en-US" sz="2000" dirty="0"/>
              <a:t>, 22-32</a:t>
            </a:r>
            <a:r>
              <a:rPr lang="en-US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Aircasting.org</a:t>
            </a:r>
            <a:r>
              <a:rPr lang="en-US" sz="2000" dirty="0"/>
              <a:t>, (2016). </a:t>
            </a:r>
            <a:r>
              <a:rPr lang="en-US" sz="2000" dirty="0" err="1"/>
              <a:t>AirCasting</a:t>
            </a:r>
            <a:r>
              <a:rPr lang="en-US" sz="2000" dirty="0"/>
              <a:t>. [online] Available at: http://aircasting.org/ [Accessed 5</a:t>
            </a:r>
            <a:r>
              <a:rPr lang="en-US" sz="2000" dirty="0" smtClean="0"/>
              <a:t> Jan. </a:t>
            </a:r>
            <a:r>
              <a:rPr lang="en-US" sz="2000" dirty="0"/>
              <a:t>2016</a:t>
            </a:r>
            <a:r>
              <a:rPr lang="en-US" sz="2000" dirty="0" smtClean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Airqualityegg.com, (2016). </a:t>
            </a:r>
            <a:r>
              <a:rPr lang="en-US" sz="2000" i="1" dirty="0"/>
              <a:t>Air Quality Egg</a:t>
            </a:r>
            <a:r>
              <a:rPr lang="en-US" sz="2000" dirty="0"/>
              <a:t>. [online] Available at: http://airqualityegg.com/ [Accessed 5</a:t>
            </a:r>
            <a:r>
              <a:rPr lang="en-US" sz="2000" dirty="0" smtClean="0"/>
              <a:t> Jan. </a:t>
            </a:r>
            <a:r>
              <a:rPr lang="en-US" sz="2000" dirty="0"/>
              <a:t>2016</a:t>
            </a:r>
            <a:r>
              <a:rPr lang="en-US" sz="2000" dirty="0" smtClean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Rediff</a:t>
            </a:r>
            <a:r>
              <a:rPr lang="en-US" sz="2000" dirty="0"/>
              <a:t>, (2016). </a:t>
            </a:r>
            <a:r>
              <a:rPr lang="en-US" sz="2000" i="1" dirty="0"/>
              <a:t>Real time air quality monitoring for Delhi</a:t>
            </a:r>
            <a:r>
              <a:rPr lang="en-US" sz="2000" dirty="0"/>
              <a:t>. [online] Available at: http://www.rediff.com/news/report/rediff-labs-real-time-air-quality-monitoring-for-delhi/20160201.htm [Accessed </a:t>
            </a:r>
            <a:r>
              <a:rPr lang="en-US" sz="2000" dirty="0" smtClean="0"/>
              <a:t>11 Feb. </a:t>
            </a:r>
            <a:r>
              <a:rPr lang="en-US" sz="2000" dirty="0"/>
              <a:t>2016</a:t>
            </a:r>
            <a:r>
              <a:rPr lang="en-US" sz="2000" dirty="0" smtClean="0"/>
              <a:t>].</a:t>
            </a:r>
            <a:endParaRPr lang="en-US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237438"/>
            <a:ext cx="3386839" cy="473198"/>
            <a:chOff x="8568600" y="6259550"/>
            <a:chExt cx="3386839" cy="4731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281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2735" y="931459"/>
            <a:ext cx="10874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latin typeface="+mj-lt"/>
              </a:rPr>
              <a:t>Executive Summary </a:t>
            </a:r>
            <a:endParaRPr lang="en-IN" sz="44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2735" y="1899849"/>
            <a:ext cx="10874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To tackle rising air pollution in metropolitans, first step is to make people aware of the problem. We have developed an </a:t>
            </a:r>
            <a:r>
              <a:rPr lang="en-IN" b="1" dirty="0" err="1" smtClean="0"/>
              <a:t>IoT</a:t>
            </a:r>
            <a:r>
              <a:rPr lang="en-IN" b="1" dirty="0" smtClean="0"/>
              <a:t> system</a:t>
            </a:r>
            <a:r>
              <a:rPr lang="en-IN" dirty="0" smtClean="0"/>
              <a:t>, using </a:t>
            </a:r>
            <a:r>
              <a:rPr lang="en-IN" b="1" dirty="0" smtClean="0"/>
              <a:t>participatory/crowd sensing </a:t>
            </a:r>
            <a:r>
              <a:rPr lang="en-IN" dirty="0" smtClean="0"/>
              <a:t>mechanism. It collects several environmental data, analyses it and observes the effect of a </a:t>
            </a:r>
            <a:r>
              <a:rPr lang="en-IN" b="1" dirty="0" smtClean="0"/>
              <a:t>large subset of the environmental data </a:t>
            </a:r>
            <a:r>
              <a:rPr lang="en-IN" dirty="0" smtClean="0"/>
              <a:t>caused by </a:t>
            </a:r>
            <a:r>
              <a:rPr lang="en-IN" b="1" dirty="0" smtClean="0"/>
              <a:t>vehicular emission</a:t>
            </a:r>
            <a:r>
              <a:rPr lang="en-IN" dirty="0" smtClean="0"/>
              <a:t>. </a:t>
            </a:r>
          </a:p>
          <a:p>
            <a:endParaRPr lang="en-IN" dirty="0"/>
          </a:p>
        </p:txBody>
      </p:sp>
      <p:grpSp>
        <p:nvGrpSpPr>
          <p:cNvPr id="10" name="Group 9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49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7296"/>
            <a:ext cx="12192000" cy="764275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7372" y="1036909"/>
            <a:ext cx="1106378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What</a:t>
            </a:r>
            <a:r>
              <a:rPr lang="en-IN" sz="2400" b="1" dirty="0" smtClean="0"/>
              <a:t>?</a:t>
            </a:r>
            <a:endParaRPr lang="en-IN" sz="2400" dirty="0" smtClean="0"/>
          </a:p>
          <a:p>
            <a:r>
              <a:rPr lang="en-IN" sz="2000" dirty="0" err="1" smtClean="0"/>
              <a:t>AirCheQ</a:t>
            </a:r>
            <a:r>
              <a:rPr lang="en-IN" sz="2000" dirty="0" smtClean="0"/>
              <a:t> </a:t>
            </a:r>
            <a:r>
              <a:rPr lang="en-IN" sz="2000" dirty="0"/>
              <a:t>is an </a:t>
            </a:r>
            <a:r>
              <a:rPr lang="en-IN" sz="2000" dirty="0" smtClean="0"/>
              <a:t>complete one-stop solution </a:t>
            </a:r>
            <a:r>
              <a:rPr lang="en-IN" sz="2000" dirty="0"/>
              <a:t>for collecting, displaying, and sharing </a:t>
            </a:r>
            <a:r>
              <a:rPr lang="en-IN" sz="2000" dirty="0" smtClean="0"/>
              <a:t>outdoor Air Quality Data</a:t>
            </a:r>
            <a:endParaRPr lang="en-IN" sz="2000" dirty="0"/>
          </a:p>
          <a:p>
            <a:endParaRPr lang="en-IN" sz="2000" b="1" dirty="0" smtClean="0"/>
          </a:p>
          <a:p>
            <a:r>
              <a:rPr lang="en-IN" sz="2000" b="1" dirty="0" smtClean="0"/>
              <a:t>|</a:t>
            </a:r>
            <a:r>
              <a:rPr lang="en-IN" sz="2000" dirty="0" smtClean="0"/>
              <a:t>Hardware Setup with Sensors		</a:t>
            </a:r>
            <a:r>
              <a:rPr lang="en-IN" sz="2000" b="1" dirty="0" smtClean="0"/>
              <a:t>|</a:t>
            </a:r>
            <a:r>
              <a:rPr lang="en-IN" sz="2000" dirty="0" err="1" smtClean="0"/>
              <a:t>AirCheq</a:t>
            </a:r>
            <a:r>
              <a:rPr lang="en-IN" sz="2000" dirty="0" smtClean="0"/>
              <a:t> Android App	</a:t>
            </a:r>
            <a:r>
              <a:rPr lang="en-IN" sz="2000" b="1" dirty="0" smtClean="0"/>
              <a:t>|</a:t>
            </a:r>
            <a:r>
              <a:rPr lang="en-IN" sz="2000" dirty="0" err="1" smtClean="0"/>
              <a:t>AirCheQ</a:t>
            </a:r>
            <a:r>
              <a:rPr lang="en-IN" sz="2000" dirty="0" smtClean="0"/>
              <a:t>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4</a:t>
            </a:fld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pic>
        <p:nvPicPr>
          <p:cNvPr id="14" name="Content Placeholder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7" y="2510328"/>
            <a:ext cx="3892345" cy="3025943"/>
          </a:xfrm>
        </p:spPr>
      </p:pic>
      <p:pic>
        <p:nvPicPr>
          <p:cNvPr id="7" name="Picture 6" descr="Screen Shot 2016-04-14 at 8.14.2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34" y="2633024"/>
            <a:ext cx="4428655" cy="27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82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7296"/>
            <a:ext cx="12192000" cy="764275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4107" y="1238340"/>
            <a:ext cx="1106378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/>
              <a:t>Why?</a:t>
            </a:r>
          </a:p>
          <a:p>
            <a:endParaRPr lang="en-IN" sz="2400" dirty="0" smtClean="0"/>
          </a:p>
          <a:p>
            <a:pPr marL="342900" indent="-342900">
              <a:buFont typeface="Arial"/>
              <a:buChar char="•"/>
            </a:pPr>
            <a:r>
              <a:rPr lang="en-IN" sz="2000" dirty="0" smtClean="0"/>
              <a:t>To bring about a behavioural change</a:t>
            </a:r>
          </a:p>
          <a:p>
            <a:pPr marL="342900" indent="-342900">
              <a:buFont typeface="Arial"/>
              <a:buChar char="•"/>
            </a:pPr>
            <a:endParaRPr lang="en-IN" sz="2000" dirty="0" smtClean="0"/>
          </a:p>
          <a:p>
            <a:pPr marL="342900" indent="-342900">
              <a:buFont typeface="Arial"/>
              <a:buChar char="•"/>
            </a:pPr>
            <a:r>
              <a:rPr lang="en-IN" sz="2000" dirty="0" smtClean="0"/>
              <a:t>Inter-disciplinary aspect of the project</a:t>
            </a:r>
          </a:p>
          <a:p>
            <a:pPr marL="342900" indent="-342900">
              <a:buFont typeface="Arial"/>
              <a:buChar char="•"/>
            </a:pPr>
            <a:endParaRPr lang="en-IN" sz="2000" dirty="0" smtClean="0"/>
          </a:p>
          <a:p>
            <a:pPr marL="342900" indent="-342900">
              <a:buFont typeface="Arial"/>
              <a:buChar char="•"/>
            </a:pPr>
            <a:r>
              <a:rPr lang="en-IN" sz="2000" dirty="0" smtClean="0"/>
              <a:t>To develop a general purpose IoT platform to customize it according to one’s own needs by using generic set of sensors at our disposal</a:t>
            </a:r>
          </a:p>
          <a:p>
            <a:pPr marL="342900" indent="-342900">
              <a:buFont typeface="Arial"/>
              <a:buChar char="•"/>
            </a:pPr>
            <a:endParaRPr lang="en-IN" sz="2000" dirty="0" smtClean="0"/>
          </a:p>
          <a:p>
            <a:pPr marL="342900" indent="-342900">
              <a:buFont typeface="Arial"/>
              <a:buChar char="•"/>
            </a:pPr>
            <a:r>
              <a:rPr lang="en-IN" sz="2000" dirty="0"/>
              <a:t>Build something that really matters and could be scaled later for future use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5</a:t>
            </a:fld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508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7296"/>
            <a:ext cx="12192000" cy="764275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6</a:t>
            </a:fld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66223" y="2128874"/>
            <a:ext cx="6871020" cy="4401205"/>
            <a:chOff x="428542" y="1664850"/>
            <a:chExt cx="6871020" cy="4401205"/>
          </a:xfrm>
        </p:grpSpPr>
        <p:sp>
          <p:nvSpPr>
            <p:cNvPr id="2" name="Rectangle 1"/>
            <p:cNvSpPr/>
            <p:nvPr/>
          </p:nvSpPr>
          <p:spPr>
            <a:xfrm>
              <a:off x="5559106" y="1823115"/>
              <a:ext cx="4732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2000" dirty="0" smtClean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8542" y="1664850"/>
              <a:ext cx="6871020" cy="44012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b="1" dirty="0" err="1" smtClean="0"/>
                <a:t>AirCasting</a:t>
              </a:r>
              <a:endParaRPr lang="en-IN" sz="2000" b="1" dirty="0" smtClean="0"/>
            </a:p>
            <a:p>
              <a:pPr marL="800100" lvl="1" indent="-342900">
                <a:buFont typeface="Arial"/>
                <a:buChar char="•"/>
              </a:pPr>
              <a:r>
                <a:rPr lang="en-IN" sz="2000" dirty="0" smtClean="0"/>
                <a:t>AirBeam measures data of PM2.5 concentrations</a:t>
              </a:r>
            </a:p>
            <a:p>
              <a:pPr marL="800100" lvl="1" indent="-342900">
                <a:buFont typeface="Arial"/>
                <a:buChar char="•"/>
              </a:pPr>
              <a:r>
                <a:rPr lang="en-IN" sz="2000" dirty="0" smtClean="0"/>
                <a:t>AirCasting </a:t>
              </a:r>
              <a:r>
                <a:rPr lang="en-IN" sz="2000" dirty="0"/>
                <a:t>Android </a:t>
              </a:r>
              <a:r>
                <a:rPr lang="en-IN" sz="2000" dirty="0" smtClean="0"/>
                <a:t>app</a:t>
              </a:r>
            </a:p>
            <a:p>
              <a:pPr marL="800100" lvl="1" indent="-342900">
                <a:buFont typeface="Arial"/>
                <a:buChar char="•"/>
              </a:pPr>
              <a:r>
                <a:rPr lang="en-IN" sz="2000" dirty="0" smtClean="0"/>
                <a:t>Maps </a:t>
              </a:r>
              <a:r>
                <a:rPr lang="en-IN" sz="2000" dirty="0"/>
                <a:t>and graphs the data in real time on your smartphone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N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b="1" dirty="0"/>
                <a:t>Air </a:t>
              </a:r>
              <a:r>
                <a:rPr lang="en-IN" sz="2000" b="1" dirty="0" err="1"/>
                <a:t>Quaity</a:t>
              </a:r>
              <a:r>
                <a:rPr lang="en-IN" sz="2000" b="1" dirty="0"/>
                <a:t> </a:t>
              </a:r>
              <a:r>
                <a:rPr lang="en-IN" sz="2000" b="1" dirty="0" smtClean="0"/>
                <a:t>Egg</a:t>
              </a:r>
            </a:p>
            <a:p>
              <a:pPr marL="800100" lvl="1" indent="-342900">
                <a:buFont typeface="Arial"/>
                <a:buChar char="•"/>
              </a:pPr>
              <a:r>
                <a:rPr lang="en-IN" sz="2000" dirty="0" smtClean="0"/>
                <a:t>Sensor </a:t>
              </a:r>
              <a:r>
                <a:rPr lang="en-IN" sz="2000" dirty="0"/>
                <a:t>system designed to allow anyone to collect very high resolution </a:t>
              </a:r>
              <a:r>
                <a:rPr lang="en-IN" sz="2000" dirty="0" smtClean="0"/>
                <a:t>readings </a:t>
              </a:r>
              <a:r>
                <a:rPr lang="en-IN" sz="2000" dirty="0"/>
                <a:t>of NO2 and CO </a:t>
              </a:r>
              <a:r>
                <a:rPr lang="en-IN" sz="2000" dirty="0" smtClean="0"/>
                <a:t>concentrations</a:t>
              </a:r>
            </a:p>
            <a:p>
              <a:pPr marL="800100" lvl="1" indent="-342900">
                <a:buFont typeface="Arial"/>
                <a:buChar char="•"/>
              </a:pPr>
              <a:r>
                <a:rPr lang="en-IN" sz="2000" dirty="0" smtClean="0"/>
                <a:t>Website with map to display  data from egg locations around the world.</a:t>
              </a:r>
              <a:endParaRPr lang="en-IN" sz="2000" b="1" dirty="0"/>
            </a:p>
            <a:p>
              <a:r>
                <a:rPr lang="en-IN" sz="2000" dirty="0"/>
                <a:t>	</a:t>
              </a:r>
            </a:p>
            <a:p>
              <a:endParaRPr lang="en-IN" sz="2000" dirty="0">
                <a:solidFill>
                  <a:srgbClr val="1B325F"/>
                </a:solidFill>
              </a:endParaRPr>
            </a:p>
            <a:p>
              <a:endParaRPr lang="en-IN" sz="2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7371" y="1241641"/>
            <a:ext cx="10921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There have been various attempts at building system that help us monitor External environment based </a:t>
            </a:r>
          </a:p>
          <a:p>
            <a:r>
              <a:rPr lang="en-IN" sz="2000" dirty="0" smtClean="0"/>
              <a:t>on different parameters</a:t>
            </a:r>
            <a:endParaRPr lang="en-IN" sz="2000" dirty="0"/>
          </a:p>
        </p:txBody>
      </p:sp>
      <p:pic>
        <p:nvPicPr>
          <p:cNvPr id="5122" name="Picture 2" descr="https://ksr-ugc.imgix.net/projects/1271942/photo-original.jpg?v=1413296051&amp;w=1536&amp;h=1152&amp;fit=crop&amp;auto=format&amp;q=92&amp;s=a5b5f09f4896a1769f3827ce6ea6c6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935" y="2495498"/>
            <a:ext cx="4227928" cy="317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31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solidFill>
                  <a:prstClr val="whit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Overview</a:t>
            </a:r>
            <a:endParaRPr lang="en-IN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7</a:t>
            </a:fld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97887" y="1485935"/>
            <a:ext cx="4573866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</a:t>
            </a:r>
            <a:r>
              <a:rPr lang="en-US" sz="2000" dirty="0" smtClean="0"/>
              <a:t>o </a:t>
            </a:r>
            <a:r>
              <a:rPr lang="en-US" sz="2000" dirty="0"/>
              <a:t>serve as a prototype for a crowd sourced external environment monitoring </a:t>
            </a:r>
            <a:r>
              <a:rPr lang="en-US" sz="2000" dirty="0" smtClean="0"/>
              <a:t>system</a:t>
            </a:r>
            <a:endParaRPr lang="en-US" sz="2000" dirty="0"/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setup collects, stores </a:t>
            </a:r>
            <a:r>
              <a:rPr lang="en-US" sz="2000" dirty="0"/>
              <a:t>and upload data to the server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 Web service that acts as an interface between the UI and the DB.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ata is analyzed and displayed </a:t>
            </a:r>
            <a:r>
              <a:rPr lang="en-US" sz="2000" dirty="0"/>
              <a:t>in a simple </a:t>
            </a:r>
            <a:r>
              <a:rPr lang="en-US" sz="2000" dirty="0" smtClean="0"/>
              <a:t>and </a:t>
            </a:r>
            <a:r>
              <a:rPr lang="en-US" sz="2000" dirty="0"/>
              <a:t>meaningful </a:t>
            </a:r>
            <a:r>
              <a:rPr lang="en-US" sz="2000" dirty="0" smtClean="0"/>
              <a:t>UI for both Web and the Android App.</a:t>
            </a:r>
            <a:endParaRPr lang="en-US" sz="2000" dirty="0"/>
          </a:p>
          <a:p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7003698" y="5255187"/>
            <a:ext cx="4350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i="1" dirty="0"/>
              <a:t>Image: A high-level diagram of the </a:t>
            </a:r>
            <a:r>
              <a:rPr lang="en-IN" sz="1600" i="1" dirty="0" err="1"/>
              <a:t>IoT</a:t>
            </a:r>
            <a:r>
              <a:rPr lang="en-IN" sz="1600" i="1" dirty="0"/>
              <a:t> setup used </a:t>
            </a:r>
          </a:p>
        </p:txBody>
      </p:sp>
      <p:pic>
        <p:nvPicPr>
          <p:cNvPr id="3" name="Picture 2" descr="Drawing1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676" y="1685026"/>
            <a:ext cx="6878998" cy="31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21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694028" y="3293048"/>
            <a:ext cx="7550726" cy="1092391"/>
          </a:xfrm>
        </p:spPr>
        <p:txBody>
          <a:bodyPr>
            <a:noAutofit/>
          </a:bodyPr>
          <a:lstStyle/>
          <a:p>
            <a:r>
              <a:rPr lang="en-US" sz="1800" dirty="0" smtClean="0"/>
              <a:t>BHARAT VAIDHYANATHAN</a:t>
            </a:r>
          </a:p>
          <a:p>
            <a:r>
              <a:rPr lang="en-US" sz="1800" b="1" dirty="0" smtClean="0"/>
              <a:t>Project Developer </a:t>
            </a:r>
            <a:endParaRPr lang="en-US" sz="18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52400" y="43643"/>
            <a:ext cx="12192000" cy="764275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  <a:endParaRPr lang="en-I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7585" y="-17585"/>
            <a:ext cx="12192000" cy="19518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3" name="Picture Placeholder 3"/>
          <p:cNvSpPr txBox="1">
            <a:spLocks/>
          </p:cNvSpPr>
          <p:nvPr/>
        </p:nvSpPr>
        <p:spPr>
          <a:xfrm>
            <a:off x="-4210948" y="5210751"/>
            <a:ext cx="3115684" cy="2656321"/>
          </a:xfrm>
          <a:prstGeom prst="rect">
            <a:avLst/>
          </a:prstGeom>
        </p:spPr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8569038" y="3255674"/>
            <a:ext cx="7550726" cy="1160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JITESH AGGARWAL</a:t>
            </a:r>
          </a:p>
          <a:p>
            <a:r>
              <a:rPr lang="en-US" sz="1800" b="1" dirty="0" smtClean="0"/>
              <a:t>Project Developer</a:t>
            </a: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736953" y="3299464"/>
            <a:ext cx="7550726" cy="1122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Dr. DEBOPAM ACHARYA</a:t>
            </a:r>
          </a:p>
          <a:p>
            <a:r>
              <a:rPr lang="en-US" sz="1800" b="1" dirty="0" smtClean="0"/>
              <a:t>Project Mentor</a:t>
            </a:r>
            <a:endParaRPr lang="en-US" sz="1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8</a:t>
            </a:fld>
            <a:endParaRPr lang="en-IN"/>
          </a:p>
        </p:txBody>
      </p:sp>
      <p:grpSp>
        <p:nvGrpSpPr>
          <p:cNvPr id="23" name="Group 22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526" y="816197"/>
            <a:ext cx="2359643" cy="25489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529" y="819213"/>
            <a:ext cx="2320594" cy="256630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687420" y="85103"/>
            <a:ext cx="1997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Team</a:t>
            </a:r>
            <a:endParaRPr lang="en-IN" sz="3200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394139"/>
              </p:ext>
            </p:extLst>
          </p:nvPr>
        </p:nvGraphicFramePr>
        <p:xfrm>
          <a:off x="4014064" y="4346081"/>
          <a:ext cx="7322153" cy="172934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288420"/>
                <a:gridCol w="1189269"/>
                <a:gridCol w="1049323"/>
                <a:gridCol w="924846"/>
                <a:gridCol w="1246521"/>
                <a:gridCol w="1623774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effectLst/>
                        </a:rPr>
                        <a:t>Name</a:t>
                      </a:r>
                      <a:endParaRPr lang="en-IN" sz="1800" b="1" dirty="0">
                        <a:solidFill>
                          <a:srgbClr val="353744"/>
                        </a:solidFill>
                        <a:effectLst/>
                        <a:latin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 smtClean="0">
                          <a:effectLst/>
                        </a:rPr>
                        <a:t>Hardware Designer</a:t>
                      </a:r>
                      <a:endParaRPr lang="en-IN" sz="1800" b="1" dirty="0">
                        <a:solidFill>
                          <a:srgbClr val="353744"/>
                        </a:solidFill>
                        <a:effectLst/>
                        <a:latin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 err="1">
                          <a:effectLst/>
                        </a:rPr>
                        <a:t>Algo</a:t>
                      </a:r>
                      <a:r>
                        <a:rPr lang="en-IN" sz="1800" b="1" dirty="0">
                          <a:effectLst/>
                        </a:rPr>
                        <a:t> Design</a:t>
                      </a:r>
                      <a:endParaRPr lang="en-IN" sz="1800" b="1" dirty="0">
                        <a:solidFill>
                          <a:srgbClr val="353744"/>
                        </a:solidFill>
                        <a:effectLst/>
                        <a:latin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effectLst/>
                        </a:rPr>
                        <a:t>Coding</a:t>
                      </a:r>
                      <a:endParaRPr lang="en-IN" sz="1800" b="1" dirty="0">
                        <a:solidFill>
                          <a:srgbClr val="353744"/>
                        </a:solidFill>
                        <a:effectLst/>
                        <a:latin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effectLst/>
                        </a:rPr>
                        <a:t>  Debugging </a:t>
                      </a:r>
                      <a:endParaRPr lang="en-IN" sz="1800" b="1" dirty="0">
                        <a:solidFill>
                          <a:srgbClr val="353744"/>
                        </a:solidFill>
                        <a:effectLst/>
                        <a:latin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</a:pPr>
                      <a:r>
                        <a:rPr lang="en-IN" sz="1800" b="1" dirty="0">
                          <a:effectLst/>
                        </a:rPr>
                        <a:t>Documentation</a:t>
                      </a:r>
                      <a:endParaRPr lang="en-IN" sz="1800" b="1" dirty="0">
                        <a:solidFill>
                          <a:srgbClr val="353744"/>
                        </a:solidFill>
                        <a:effectLst/>
                        <a:latin typeface="Proxima Nova"/>
                      </a:endParaRPr>
                    </a:p>
                  </a:txBody>
                  <a:tcPr marL="63500" marR="63500" marT="63500" marB="63500" anchor="ctr"/>
                </a:tc>
              </a:tr>
              <a:tr h="48778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800" b="0" dirty="0" smtClean="0">
                          <a:effectLst/>
                        </a:rPr>
                        <a:t>Bharat</a:t>
                      </a:r>
                      <a:endParaRPr lang="en-IN" sz="1800" b="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100" b="0" dirty="0">
                          <a:effectLst/>
                          <a:highlight>
                            <a:srgbClr val="FFFFFF"/>
                          </a:highlight>
                        </a:rPr>
                        <a:t>         </a:t>
                      </a:r>
                      <a:endParaRPr lang="en-IN" sz="1100" b="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800" b="0" kern="1200" dirty="0" smtClean="0">
                          <a:effectLst/>
                        </a:rPr>
                        <a:t>✓</a:t>
                      </a:r>
                      <a:endParaRPr lang="en-IN" sz="1100" b="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800" b="0" kern="1200" dirty="0" smtClean="0">
                          <a:effectLst/>
                        </a:rPr>
                        <a:t>✓</a:t>
                      </a:r>
                      <a:endParaRPr lang="en-IN" sz="1100" b="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800" b="0" kern="1200" dirty="0" smtClean="0">
                          <a:effectLst/>
                        </a:rPr>
                        <a:t>✓</a:t>
                      </a:r>
                      <a:endParaRPr lang="en-IN" sz="1100" b="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800" b="0" kern="1200" dirty="0" smtClean="0">
                          <a:effectLst/>
                        </a:rPr>
                        <a:t>✓</a:t>
                      </a:r>
                      <a:endParaRPr lang="en-IN" sz="1100" b="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3500" marR="63500" marT="63500" marB="6350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800" b="0" dirty="0" smtClean="0">
                          <a:effectLst/>
                        </a:rPr>
                        <a:t>Jitesh</a:t>
                      </a:r>
                      <a:endParaRPr lang="en-IN" sz="1800" b="0" dirty="0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800" b="0" kern="1200" dirty="0" smtClean="0">
                          <a:effectLst/>
                        </a:rPr>
                        <a:t>✓</a:t>
                      </a:r>
                      <a:endParaRPr lang="en-IN" sz="1100" b="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100" b="0" dirty="0">
                          <a:effectLst/>
                          <a:highlight>
                            <a:srgbClr val="FFFFFF"/>
                          </a:highlight>
                        </a:rPr>
                        <a:t>         </a:t>
                      </a:r>
                      <a:endParaRPr lang="en-IN" sz="1100" b="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800" b="0" kern="1200" dirty="0" smtClean="0">
                          <a:effectLst/>
                        </a:rPr>
                        <a:t>✓</a:t>
                      </a:r>
                      <a:endParaRPr lang="en-IN" sz="1100" b="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800" b="0" kern="1200" dirty="0" smtClean="0">
                          <a:effectLst/>
                        </a:rPr>
                        <a:t>✓</a:t>
                      </a:r>
                      <a:endParaRPr lang="en-IN" sz="1100" b="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IN" sz="1800" b="0" kern="1200" dirty="0" smtClean="0">
                          <a:effectLst/>
                        </a:rPr>
                        <a:t>✓</a:t>
                      </a:r>
                      <a:endParaRPr lang="en-IN" sz="1100" b="0" dirty="0">
                        <a:solidFill>
                          <a:srgbClr val="353744"/>
                        </a:solidFill>
                        <a:effectLst/>
                        <a:latin typeface="Proxima Nova"/>
                        <a:ea typeface="Proxima Nova"/>
                        <a:cs typeface="Proxima Nova"/>
                      </a:endParaRPr>
                    </a:p>
                  </a:txBody>
                  <a:tcPr marL="63500" marR="63500" marT="63500" marB="63500" anchor="ctr"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69" y="-220995"/>
            <a:ext cx="3784802" cy="67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43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0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team researched and did </a:t>
            </a:r>
            <a:r>
              <a:rPr lang="en-US" sz="2000" dirty="0" smtClean="0"/>
              <a:t>analysis </a:t>
            </a:r>
            <a:r>
              <a:rPr lang="en-US" sz="2000" dirty="0"/>
              <a:t>on the available technologies that needed to be acquired or </a:t>
            </a:r>
            <a:r>
              <a:rPr lang="en-US" sz="2000" dirty="0" smtClean="0"/>
              <a:t>used:</a:t>
            </a:r>
          </a:p>
          <a:p>
            <a:r>
              <a:rPr lang="en-US" sz="2000" dirty="0" smtClean="0"/>
              <a:t>Onboard Computer (</a:t>
            </a:r>
            <a:r>
              <a:rPr lang="en-US" sz="2000" b="1" dirty="0" smtClean="0"/>
              <a:t>Raspberry Pi 2 Mod B</a:t>
            </a:r>
            <a:r>
              <a:rPr lang="en-US" sz="2000" dirty="0" smtClean="0"/>
              <a:t>, Arduino Mega 2560)</a:t>
            </a:r>
          </a:p>
          <a:p>
            <a:r>
              <a:rPr lang="en-US" sz="2000" dirty="0" smtClean="0"/>
              <a:t>Remote Communication (</a:t>
            </a:r>
            <a:r>
              <a:rPr lang="en-US" sz="2000" b="1" dirty="0" err="1" smtClean="0"/>
              <a:t>WiFi</a:t>
            </a:r>
            <a:r>
              <a:rPr lang="en-US" sz="2000" dirty="0" smtClean="0"/>
              <a:t>, </a:t>
            </a:r>
            <a:r>
              <a:rPr lang="en-US" sz="2000" b="1" dirty="0" smtClean="0"/>
              <a:t>3G Dongle</a:t>
            </a:r>
            <a:r>
              <a:rPr lang="en-US" sz="2000" dirty="0" smtClean="0"/>
              <a:t>, Bluetooth)</a:t>
            </a:r>
          </a:p>
          <a:p>
            <a:r>
              <a:rPr lang="en-US" sz="2000" dirty="0" smtClean="0"/>
              <a:t>GPS Receiver(</a:t>
            </a:r>
            <a:r>
              <a:rPr lang="en-US" sz="2000" b="1" dirty="0" smtClean="0"/>
              <a:t>Bluetooth GPS Receiver</a:t>
            </a:r>
            <a:r>
              <a:rPr lang="en-US" sz="2000" dirty="0" smtClean="0"/>
              <a:t>, GPS Module)</a:t>
            </a:r>
          </a:p>
          <a:p>
            <a:r>
              <a:rPr lang="en-US" sz="2000" dirty="0" smtClean="0"/>
              <a:t>Temperature and Humidity Sensor (</a:t>
            </a:r>
            <a:r>
              <a:rPr lang="en-US" sz="2000" b="1" dirty="0" smtClean="0"/>
              <a:t>Combined Sensor</a:t>
            </a:r>
            <a:r>
              <a:rPr lang="en-US" sz="2000" dirty="0" smtClean="0"/>
              <a:t>, Separate Sensor)</a:t>
            </a:r>
          </a:p>
          <a:p>
            <a:r>
              <a:rPr lang="en-US" sz="2000" dirty="0" smtClean="0"/>
              <a:t>Gas Sensors (</a:t>
            </a:r>
            <a:r>
              <a:rPr lang="en-US" sz="2000" b="1" dirty="0" smtClean="0"/>
              <a:t>MQ-x Gas </a:t>
            </a:r>
            <a:r>
              <a:rPr lang="en-US" sz="2000" b="1" dirty="0"/>
              <a:t>S</a:t>
            </a:r>
            <a:r>
              <a:rPr lang="en-US" sz="2000" b="1" dirty="0" smtClean="0"/>
              <a:t>ensor Modules</a:t>
            </a:r>
            <a:r>
              <a:rPr lang="en-US" sz="2000" dirty="0" smtClean="0"/>
              <a:t>, MQ-x Gas Sensors)</a:t>
            </a:r>
          </a:p>
          <a:p>
            <a:r>
              <a:rPr lang="en-US" sz="2000" dirty="0" smtClean="0"/>
              <a:t>Analog to Digital Converter (</a:t>
            </a:r>
            <a:r>
              <a:rPr lang="en-US" sz="2000" b="1" dirty="0" smtClean="0"/>
              <a:t>MCP3008</a:t>
            </a:r>
            <a:r>
              <a:rPr lang="en-US" sz="2000" dirty="0" smtClean="0"/>
              <a:t>, ADC0809, Arduino Uno/Mega)</a:t>
            </a:r>
          </a:p>
          <a:p>
            <a:r>
              <a:rPr lang="en-US" sz="2000" dirty="0" smtClean="0"/>
              <a:t>Web User Interface &amp; Database Technology (</a:t>
            </a:r>
            <a:r>
              <a:rPr lang="en-US" sz="2000" b="1" dirty="0" smtClean="0"/>
              <a:t>Meteor 1.2.1</a:t>
            </a:r>
            <a:r>
              <a:rPr lang="en-US" sz="2000" dirty="0" smtClean="0"/>
              <a:t>, LAMP)</a:t>
            </a:r>
            <a:endParaRPr lang="en-IN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36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320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Domain Analysis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3E665-B170-4101-8F29-2B7963AEEF05}" type="slidenum">
              <a:rPr lang="en-IN" smtClean="0"/>
              <a:t>9</a:t>
            </a:fld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97887" y="6302313"/>
            <a:ext cx="3386839" cy="473198"/>
            <a:chOff x="8568600" y="6259550"/>
            <a:chExt cx="3386839" cy="47319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600" y="6264322"/>
              <a:ext cx="1583062" cy="46842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" t="7061" r="2076" b="6634"/>
            <a:stretch/>
          </p:blipFill>
          <p:spPr>
            <a:xfrm>
              <a:off x="10151662" y="6259550"/>
              <a:ext cx="1803777" cy="473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880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2564</TotalTime>
  <Words>1279</Words>
  <Application>Microsoft Macintosh PowerPoint</Application>
  <PresentationFormat>Custom</PresentationFormat>
  <Paragraphs>268</Paragraphs>
  <Slides>24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Introduction</vt:lpstr>
      <vt:lpstr>Introduction</vt:lpstr>
      <vt:lpstr>Related Work</vt:lpstr>
      <vt:lpstr>PowerPoint Presentation</vt:lpstr>
      <vt:lpstr>Related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for your Mid-term Project Presentations</dc:title>
  <dc:creator>Anirban Mondal</dc:creator>
  <cp:lastModifiedBy>vaidhyanathan Narayanan</cp:lastModifiedBy>
  <cp:revision>157</cp:revision>
  <dcterms:created xsi:type="dcterms:W3CDTF">2016-02-05T06:24:54Z</dcterms:created>
  <dcterms:modified xsi:type="dcterms:W3CDTF">2016-04-14T23:40:02Z</dcterms:modified>
</cp:coreProperties>
</file>